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51" r:id="rId2"/>
    <p:sldMasterId id="2147483760" r:id="rId3"/>
    <p:sldMasterId id="2147483766" r:id="rId4"/>
  </p:sldMasterIdLst>
  <p:notesMasterIdLst>
    <p:notesMasterId r:id="rId63"/>
  </p:notesMasterIdLst>
  <p:sldIdLst>
    <p:sldId id="415" r:id="rId5"/>
    <p:sldId id="419" r:id="rId6"/>
    <p:sldId id="491" r:id="rId7"/>
    <p:sldId id="511" r:id="rId8"/>
    <p:sldId id="501" r:id="rId9"/>
    <p:sldId id="503" r:id="rId10"/>
    <p:sldId id="504" r:id="rId11"/>
    <p:sldId id="505" r:id="rId12"/>
    <p:sldId id="506" r:id="rId13"/>
    <p:sldId id="507" r:id="rId14"/>
    <p:sldId id="508" r:id="rId15"/>
    <p:sldId id="509" r:id="rId16"/>
    <p:sldId id="518" r:id="rId17"/>
    <p:sldId id="510" r:id="rId18"/>
    <p:sldId id="437" r:id="rId19"/>
    <p:sldId id="466" r:id="rId20"/>
    <p:sldId id="438" r:id="rId21"/>
    <p:sldId id="462" r:id="rId22"/>
    <p:sldId id="512" r:id="rId23"/>
    <p:sldId id="474" r:id="rId24"/>
    <p:sldId id="473" r:id="rId25"/>
    <p:sldId id="475" r:id="rId26"/>
    <p:sldId id="476" r:id="rId27"/>
    <p:sldId id="520" r:id="rId28"/>
    <p:sldId id="461" r:id="rId29"/>
    <p:sldId id="464" r:id="rId30"/>
    <p:sldId id="424" r:id="rId31"/>
    <p:sldId id="425" r:id="rId32"/>
    <p:sldId id="426" r:id="rId33"/>
    <p:sldId id="478" r:id="rId34"/>
    <p:sldId id="521" r:id="rId35"/>
    <p:sldId id="516" r:id="rId36"/>
    <p:sldId id="517" r:id="rId37"/>
    <p:sldId id="519" r:id="rId38"/>
    <p:sldId id="524" r:id="rId39"/>
    <p:sldId id="481" r:id="rId40"/>
    <p:sldId id="482" r:id="rId41"/>
    <p:sldId id="483" r:id="rId42"/>
    <p:sldId id="522" r:id="rId43"/>
    <p:sldId id="523" r:id="rId44"/>
    <p:sldId id="484" r:id="rId45"/>
    <p:sldId id="485" r:id="rId46"/>
    <p:sldId id="486" r:id="rId47"/>
    <p:sldId id="493" r:id="rId48"/>
    <p:sldId id="458" r:id="rId49"/>
    <p:sldId id="465" r:id="rId50"/>
    <p:sldId id="494" r:id="rId51"/>
    <p:sldId id="495" r:id="rId52"/>
    <p:sldId id="496" r:id="rId53"/>
    <p:sldId id="497" r:id="rId54"/>
    <p:sldId id="498" r:id="rId55"/>
    <p:sldId id="499" r:id="rId56"/>
    <p:sldId id="500" r:id="rId57"/>
    <p:sldId id="421" r:id="rId58"/>
    <p:sldId id="422" r:id="rId59"/>
    <p:sldId id="513" r:id="rId60"/>
    <p:sldId id="448" r:id="rId61"/>
    <p:sldId id="387" r:id="rId62"/>
  </p:sldIdLst>
  <p:sldSz cx="24384000" cy="13716000"/>
  <p:notesSz cx="6858000" cy="9144000"/>
  <p:defaultTextStyle>
    <a:defPPr marL="0" marR="0" indent="0" algn="l" defTabSz="914317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4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580" algn="ctr" defTabSz="8254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159" algn="ctr" defTabSz="8254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739" algn="ctr" defTabSz="8254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317" algn="ctr" defTabSz="8254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2897" algn="ctr" defTabSz="8254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476" algn="ctr" defTabSz="8254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056" algn="ctr" defTabSz="8254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635" algn="ctr" defTabSz="8254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Default Section" id="{8AB8064D-1B30-D444-AF7A-3D2B3CF35162}">
          <p14:sldIdLst>
            <p14:sldId id="415"/>
            <p14:sldId id="419"/>
            <p14:sldId id="491"/>
            <p14:sldId id="511"/>
            <p14:sldId id="501"/>
            <p14:sldId id="503"/>
            <p14:sldId id="504"/>
            <p14:sldId id="505"/>
            <p14:sldId id="506"/>
            <p14:sldId id="507"/>
            <p14:sldId id="508"/>
            <p14:sldId id="509"/>
            <p14:sldId id="518"/>
            <p14:sldId id="510"/>
          </p14:sldIdLst>
        </p14:section>
        <p14:section name="Hands On" id="{D1A9BE6D-3053-C848-9958-57E09D276FD6}">
          <p14:sldIdLst>
            <p14:sldId id="437"/>
            <p14:sldId id="466"/>
            <p14:sldId id="438"/>
            <p14:sldId id="462"/>
            <p14:sldId id="512"/>
            <p14:sldId id="474"/>
            <p14:sldId id="473"/>
            <p14:sldId id="475"/>
            <p14:sldId id="476"/>
            <p14:sldId id="520"/>
            <p14:sldId id="461"/>
            <p14:sldId id="464"/>
            <p14:sldId id="424"/>
            <p14:sldId id="425"/>
            <p14:sldId id="426"/>
            <p14:sldId id="478"/>
            <p14:sldId id="521"/>
            <p14:sldId id="516"/>
            <p14:sldId id="517"/>
            <p14:sldId id="519"/>
            <p14:sldId id="524"/>
            <p14:sldId id="481"/>
            <p14:sldId id="482"/>
            <p14:sldId id="483"/>
            <p14:sldId id="522"/>
            <p14:sldId id="523"/>
            <p14:sldId id="484"/>
            <p14:sldId id="485"/>
            <p14:sldId id="486"/>
            <p14:sldId id="493"/>
            <p14:sldId id="458"/>
            <p14:sldId id="465"/>
            <p14:sldId id="494"/>
            <p14:sldId id="495"/>
            <p14:sldId id="496"/>
            <p14:sldId id="497"/>
            <p14:sldId id="498"/>
            <p14:sldId id="499"/>
            <p14:sldId id="500"/>
          </p14:sldIdLst>
        </p14:section>
        <p14:section name="Concepts" id="{25BAFE41-64A3-224C-ACEF-54DC7F513BA3}">
          <p14:sldIdLst>
            <p14:sldId id="421"/>
          </p14:sldIdLst>
        </p14:section>
        <p14:section name="BACKUP" id="{9185CDED-CCDB-A847-97A8-36DD4831E509}">
          <p14:sldIdLst>
            <p14:sldId id="422"/>
            <p14:sldId id="513"/>
            <p14:sldId id="448"/>
            <p14:sldId id="3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2B36"/>
    <a:srgbClr val="363B35"/>
    <a:srgbClr val="A5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3"/>
    <p:restoredTop sz="93214" autoAdjust="0"/>
  </p:normalViewPr>
  <p:slideViewPr>
    <p:cSldViewPr snapToGrid="0" snapToObjects="1">
      <p:cViewPr varScale="1">
        <p:scale>
          <a:sx n="63" d="100"/>
          <a:sy n="63" d="100"/>
        </p:scale>
        <p:origin x="960" y="22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729146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159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580" defTabSz="457159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159" defTabSz="457159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739" defTabSz="457159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317" defTabSz="457159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2897" defTabSz="457159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476" defTabSz="457159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056" defTabSz="457159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635" defTabSz="457159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knolleary.net/arduino-client-for-mqtt/" TargetMode="External"/><Relationship Id="rId4" Type="http://schemas.openxmlformats.org/officeDocument/2006/relationships/hyperlink" Target="https://github.com/adafruit/Adafruit-BMP085-Library" TargetMode="External"/><Relationship Id="rId5" Type="http://schemas.openxmlformats.org/officeDocument/2006/relationships/hyperlink" Target="https://github.com/adafruit/Adafruit_BMP085_Unified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Managed devices</a:t>
            </a:r>
            <a:r>
              <a:rPr lang="en-US" dirty="0" smtClean="0"/>
              <a:t> are defined as devices which contain a management agent. A management agent is a set of logic which allows the device to interact with the Watson </a:t>
            </a:r>
            <a:r>
              <a:rPr lang="en-US" dirty="0" err="1" smtClean="0"/>
              <a:t>IoT</a:t>
            </a:r>
            <a:r>
              <a:rPr lang="en-US" dirty="0" smtClean="0"/>
              <a:t> platform Device Management service via the Device Management protocol. Managed devices can perform device management operations including location updates, firmware download and updates, and reboot and factory reset.</a:t>
            </a:r>
          </a:p>
          <a:p>
            <a:r>
              <a:rPr lang="en-US" dirty="0" smtClean="0"/>
              <a:t>An </a:t>
            </a:r>
            <a:r>
              <a:rPr lang="en-US" b="1" dirty="0" smtClean="0"/>
              <a:t>unmanaged device</a:t>
            </a:r>
            <a:r>
              <a:rPr lang="en-US" dirty="0" smtClean="0"/>
              <a:t> is a device without a management agent. An unmanaged device can still connect to the Watson </a:t>
            </a:r>
            <a:r>
              <a:rPr lang="en-US" dirty="0" err="1" smtClean="0"/>
              <a:t>IoT</a:t>
            </a:r>
            <a:r>
              <a:rPr lang="en-US" dirty="0" smtClean="0"/>
              <a:t> platform and send and receive events and commands. However, it cannot send any device management requests, or perform any of the device management operations.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096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32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978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05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66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696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435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391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684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757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many client libraries you will need to provide the server’s public certificate in </a:t>
            </a:r>
            <a:r>
              <a:rPr lang="en-US" sz="220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pem</a:t>
            </a:r>
            <a:r>
              <a:rPr lang="en-US" sz="220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format. The following file</a:t>
            </a:r>
          </a:p>
          <a:p>
            <a:r>
              <a:rPr lang="en-US" sz="220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contains the entire certificate chain for *.</a:t>
            </a:r>
            <a:r>
              <a:rPr lang="en-US" sz="220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messaging.internetofthings.ibmcloud.com</a:t>
            </a:r>
            <a:r>
              <a:rPr lang="en-US" sz="220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</a:p>
          <a:p>
            <a:r>
              <a:rPr lang="en-US" sz="220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messaging.pem</a:t>
            </a:r>
            <a:endParaRPr lang="en-US" sz="2200" dirty="0" smtClean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Tip:</a:t>
            </a:r>
          </a:p>
          <a:p>
            <a:r>
              <a:rPr lang="en-US" sz="220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Some SSL client libraries have been shown to not handle </a:t>
            </a:r>
            <a:r>
              <a:rPr lang="en-US" sz="220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wildcarded</a:t>
            </a:r>
            <a:r>
              <a:rPr lang="en-US" sz="220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domains, in which case, if you can not</a:t>
            </a:r>
          </a:p>
          <a:p>
            <a:r>
              <a:rPr lang="en-US" sz="220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 libraries, you will need to turn off certificate checking.</a:t>
            </a:r>
          </a:p>
          <a:p>
            <a:r>
              <a:rPr lang="en-US" sz="220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</a:t>
            </a:r>
          </a:p>
          <a:p>
            <a:r>
              <a:rPr lang="en-US" sz="220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</a:t>
            </a:r>
            <a:r>
              <a:rPr lang="en-US" sz="220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IoT</a:t>
            </a:r>
            <a:r>
              <a:rPr lang="en-US" sz="220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Platform requires TLS v1.2. We suggest the following cipher suites: ECDHE-RSA-AES256-GCM-</a:t>
            </a:r>
          </a:p>
          <a:p>
            <a:r>
              <a:rPr lang="en-US" sz="220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SHA384, AES256-GCM-SHA384, ECDHE-RSA-AES128-GCM-SHA256 or AES128-GCM-SHA256</a:t>
            </a:r>
          </a:p>
          <a:p>
            <a:r>
              <a:rPr lang="en-US" sz="220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(as of Jun 1 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925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391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193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3020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715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922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066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153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957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225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defTabSz="457159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hlinkClick r:id="rId3"/>
              </a:rPr>
              <a:t>Link para as bibliotecas</a:t>
            </a:r>
          </a:p>
          <a:p>
            <a:pPr marL="0" marR="0" lvl="2" indent="0" defTabSz="457159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 smtClean="0">
              <a:hlinkClick r:id="rId3"/>
            </a:endParaRPr>
          </a:p>
          <a:p>
            <a:pPr marL="0" marR="0" lvl="2" indent="0" defTabSz="457159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hlinkClick r:id="rId3"/>
              </a:rPr>
              <a:t>http://knolleary.net/arduino-client-for-mqtt/</a:t>
            </a:r>
            <a:endParaRPr lang="en-US" sz="3200" dirty="0" smtClean="0"/>
          </a:p>
          <a:p>
            <a:pPr marL="0" marR="0" lvl="2" indent="0" defTabSz="457159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u="sng" dirty="0" smtClean="0">
                <a:hlinkClick r:id="rId4"/>
              </a:rPr>
              <a:t>https://github.com/adafruit/Adafruit-BMP085-Library</a:t>
            </a:r>
            <a:endParaRPr lang="en-US" sz="3200" u="sng" dirty="0" smtClean="0">
              <a:hlinkClick r:id="rId5"/>
            </a:endParaRPr>
          </a:p>
          <a:p>
            <a:pPr marL="0" marR="0" lvl="2" indent="0" defTabSz="457159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84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62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cdn-shop.adafruit.com</a:t>
            </a:r>
            <a:r>
              <a:rPr lang="en-US" dirty="0" smtClean="0"/>
              <a:t>/datasheets/BST-BMP180-DS000-09.pdf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617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159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Node MCU </a:t>
            </a:r>
            <a:r>
              <a:rPr lang="en-US" dirty="0" err="1" smtClean="0"/>
              <a:t>MAC&amp;Windows</a:t>
            </a:r>
            <a:r>
              <a:rPr lang="en-US" dirty="0" smtClean="0"/>
              <a:t> drivers</a:t>
            </a:r>
          </a:p>
          <a:p>
            <a:pPr marL="0" marR="0" indent="0" defTabSz="457159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defTabSz="457159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www.silabs.com</a:t>
            </a:r>
            <a:r>
              <a:rPr lang="en-US" dirty="0" smtClean="0"/>
              <a:t>/products/</a:t>
            </a:r>
            <a:r>
              <a:rPr lang="en-US" dirty="0" err="1" smtClean="0"/>
              <a:t>mcu</a:t>
            </a:r>
            <a:r>
              <a:rPr lang="en-US" dirty="0" smtClean="0"/>
              <a:t>/Pages/</a:t>
            </a:r>
            <a:r>
              <a:rPr lang="en-US" dirty="0" err="1" smtClean="0"/>
              <a:t>USBtoUARTBridgeVCPDrivers.aspx</a:t>
            </a:r>
            <a:endParaRPr lang="en-US" dirty="0" smtClean="0"/>
          </a:p>
          <a:p>
            <a:pPr marL="0" marR="0" indent="0" defTabSz="457159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dirty="0" smtClean="0"/>
              <a:t>http://</a:t>
            </a:r>
            <a:r>
              <a:rPr lang="en-US" sz="2400" b="1" u="sng" dirty="0" err="1" smtClean="0"/>
              <a:t>kig.re</a:t>
            </a:r>
            <a:r>
              <a:rPr lang="en-US" sz="2400" b="1" u="sng" dirty="0" smtClean="0"/>
              <a:t>/2014/12/31/how-to-use-arduino-nano-mini-pro-with-CH340G-on-mac-osx-yosemite.html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xfrm>
            <a:off x="23308733" y="12936621"/>
            <a:ext cx="517586" cy="475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0" y="1104906"/>
            <a:ext cx="9525004" cy="11506200"/>
          </a:xfrm>
          <a:prstGeom prst="rect">
            <a:avLst/>
          </a:prstGeom>
        </p:spPr>
        <p:txBody>
          <a:bodyPr lIns="34144" tIns="17077" rIns="34144" bIns="17077" anchor="t">
            <a:noAutofit/>
          </a:bodyPr>
          <a:lstStyle/>
          <a:p>
            <a:r>
              <a:rPr lang="sv-SE"/>
              <a:t>Drag picture to placeholder or click icon to add</a:t>
            </a:r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63" y="1104906"/>
            <a:ext cx="10223502" cy="5613400"/>
          </a:xfrm>
          <a:prstGeom prst="rect">
            <a:avLst/>
          </a:prstGeom>
        </p:spPr>
        <p:txBody>
          <a:bodyPr anchor="b"/>
          <a:lstStyle>
            <a:lvl1pPr>
              <a:defRPr sz="8500"/>
            </a:lvl1pPr>
          </a:lstStyle>
          <a:p>
            <a:r>
              <a:rPr lang="sv-SE"/>
              <a:t>Click to edit Master title style</a:t>
            </a:r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63" y="6845306"/>
            <a:ext cx="10223502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00"/>
            </a:lvl1pPr>
            <a:lvl2pPr marL="0" indent="227646" algn="ctr">
              <a:spcBef>
                <a:spcPts val="0"/>
              </a:spcBef>
              <a:buSzTx/>
              <a:buNone/>
              <a:defRPr sz="4200"/>
            </a:lvl2pPr>
            <a:lvl3pPr marL="0" indent="455290" algn="ctr">
              <a:spcBef>
                <a:spcPts val="0"/>
              </a:spcBef>
              <a:buSzTx/>
              <a:buNone/>
              <a:defRPr sz="4200"/>
            </a:lvl3pPr>
            <a:lvl4pPr marL="0" indent="682936" algn="ctr">
              <a:spcBef>
                <a:spcPts val="0"/>
              </a:spcBef>
              <a:buSzTx/>
              <a:buNone/>
              <a:defRPr sz="4200"/>
            </a:lvl4pPr>
            <a:lvl5pPr marL="0" indent="910536" algn="ctr">
              <a:spcBef>
                <a:spcPts val="0"/>
              </a:spcBef>
              <a:buSzTx/>
              <a:buNone/>
              <a:defRPr sz="4200"/>
            </a:lvl5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04119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96"/>
            <a:ext cx="7404101" cy="5549901"/>
          </a:xfrm>
          <a:prstGeom prst="rect">
            <a:avLst/>
          </a:prstGeom>
        </p:spPr>
        <p:txBody>
          <a:bodyPr lIns="34144" tIns="17077" rIns="34144" bIns="17077" anchor="t">
            <a:noAutofit/>
          </a:bodyPr>
          <a:lstStyle/>
          <a:p>
            <a:r>
              <a:rPr lang="sv-SE"/>
              <a:t>Drag picture to placeholder or click icon to add</a:t>
            </a: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21"/>
            <a:ext cx="7404101" cy="5549901"/>
          </a:xfrm>
          <a:prstGeom prst="rect">
            <a:avLst/>
          </a:prstGeom>
        </p:spPr>
        <p:txBody>
          <a:bodyPr lIns="34144" tIns="17077" rIns="34144" bIns="17077" anchor="t">
            <a:noAutofit/>
          </a:bodyPr>
          <a:lstStyle/>
          <a:p>
            <a:r>
              <a:rPr lang="sv-SE"/>
              <a:t>Drag picture to placeholder or click icon to add</a:t>
            </a:r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1" y="1130300"/>
            <a:ext cx="14173200" cy="11468101"/>
          </a:xfrm>
          <a:prstGeom prst="rect">
            <a:avLst/>
          </a:prstGeom>
        </p:spPr>
        <p:txBody>
          <a:bodyPr lIns="34144" tIns="17077" rIns="34144" bIns="17077" anchor="t">
            <a:noAutofit/>
          </a:bodyPr>
          <a:lstStyle/>
          <a:p>
            <a:r>
              <a:rPr lang="sv-SE"/>
              <a:t>Drag picture to placeholder or click icon to add</a:t>
            </a:r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6938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4" y="8953502"/>
            <a:ext cx="19621499" cy="6231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4" y="6060194"/>
            <a:ext cx="19621499" cy="8590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42196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34144" tIns="17077" rIns="34144" bIns="17077" anchor="t">
            <a:noAutofit/>
          </a:bodyPr>
          <a:lstStyle/>
          <a:p>
            <a:r>
              <a:rPr lang="sv-SE"/>
              <a:t>Drag picture to placeholder or click icon to add</a:t>
            </a:r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82160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1674" y="402538"/>
            <a:ext cx="22273698" cy="288035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19200" y="3717636"/>
            <a:ext cx="20769530" cy="785090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219201" y="12755881"/>
            <a:ext cx="5608320" cy="6858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9/6/17</a:t>
            </a:fld>
            <a:endParaRPr lang="en-US" smtClean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ftr" idx="11"/>
          </p:nvPr>
        </p:nvSpPr>
        <p:spPr>
          <a:xfrm>
            <a:off x="8221706" y="12755880"/>
            <a:ext cx="7940589" cy="633153"/>
          </a:xfrm>
          <a:prstGeom prst="rect">
            <a:avLst/>
          </a:prstGeom>
          <a:ln/>
        </p:spPr>
        <p:txBody>
          <a:bodyPr lIns="110880" tIns="55440" rIns="110880" bIns="55440"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IBM Confidential</a:t>
            </a:r>
            <a:endParaRPr lang="en-US" b="0" dirty="0"/>
          </a:p>
        </p:txBody>
      </p:sp>
      <p:sp>
        <p:nvSpPr>
          <p:cNvPr id="9" name="Text Box 7"/>
          <p:cNvSpPr txBox="1">
            <a:spLocks noChangeArrowheads="1"/>
          </p:cNvSpPr>
          <p:nvPr userDrawn="1"/>
        </p:nvSpPr>
        <p:spPr bwMode="auto">
          <a:xfrm>
            <a:off x="19585759" y="12755880"/>
            <a:ext cx="4436255" cy="63315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/>
          <a:p>
            <a:pPr algn="r" hangingPunct="0">
              <a:spcBef>
                <a:spcPts val="16"/>
              </a:spcBef>
              <a:spcAft>
                <a:spcPts val="16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877801" algn="l"/>
              </a:tabLst>
            </a:pPr>
            <a:r>
              <a:rPr lang="en-US" altLang="en-US" sz="2400">
                <a:solidFill>
                  <a:srgbClr val="000000"/>
                </a:solidFill>
              </a:rPr>
              <a:t>© 2015 IBM Corporation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366120" y="392643"/>
            <a:ext cx="1655894" cy="67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6622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3" y="1778000"/>
            <a:ext cx="21005799" cy="101473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Shape 76"/>
          <p:cNvSpPr>
            <a:spLocks noGrp="1"/>
          </p:cNvSpPr>
          <p:nvPr>
            <p:ph type="sldNum" sz="quarter" idx="2"/>
          </p:nvPr>
        </p:nvSpPr>
        <p:spPr>
          <a:xfrm>
            <a:off x="23308733" y="12936621"/>
            <a:ext cx="517586" cy="475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676558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1674" y="402538"/>
            <a:ext cx="22273698" cy="288035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19201" y="3717636"/>
            <a:ext cx="20769530" cy="785090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9/6/17</a:t>
            </a:fld>
            <a:endParaRPr lang="en-US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ftr" idx="11"/>
          </p:nvPr>
        </p:nvSpPr>
        <p:spPr>
          <a:xfrm>
            <a:off x="8221707" y="12755882"/>
            <a:ext cx="7940589" cy="63315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IBM Confidential</a:t>
            </a:r>
          </a:p>
        </p:txBody>
      </p:sp>
      <p:sp>
        <p:nvSpPr>
          <p:cNvPr id="9" name="Text Box 7"/>
          <p:cNvSpPr txBox="1">
            <a:spLocks noChangeArrowheads="1"/>
          </p:cNvSpPr>
          <p:nvPr userDrawn="1"/>
        </p:nvSpPr>
        <p:spPr bwMode="auto">
          <a:xfrm>
            <a:off x="19585760" y="12755880"/>
            <a:ext cx="4436255" cy="63315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/>
          <a:p>
            <a:pPr algn="r" defTabSz="1108701">
              <a:spcBef>
                <a:spcPts val="16"/>
              </a:spcBef>
              <a:spcAft>
                <a:spcPts val="16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877722" algn="l"/>
              </a:tabLst>
            </a:pPr>
            <a:r>
              <a:rPr lang="en-US" altLang="en-US" sz="2400" kern="1200">
                <a:latin typeface="Calibri"/>
              </a:rPr>
              <a:t>© 2015 IBM Corporation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366120" y="392644"/>
            <a:ext cx="1655894" cy="67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2794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" y="0"/>
            <a:ext cx="24383999" cy="9582446"/>
          </a:xfrm>
          <a:custGeom>
            <a:avLst/>
            <a:gdLst/>
            <a:ahLst/>
            <a:cxnLst/>
            <a:rect l="l" t="t" r="r" b="b"/>
            <a:pathLst>
              <a:path w="20104099" h="7905518">
                <a:moveTo>
                  <a:pt x="0" y="7905518"/>
                </a:moveTo>
                <a:lnTo>
                  <a:pt x="20104099" y="7905518"/>
                </a:lnTo>
                <a:lnTo>
                  <a:pt x="20104099" y="0"/>
                </a:lnTo>
                <a:lnTo>
                  <a:pt x="0" y="0"/>
                </a:lnTo>
                <a:lnTo>
                  <a:pt x="0" y="7905518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-7700" y="1"/>
            <a:ext cx="24383999" cy="13707341"/>
          </a:xfrm>
          <a:prstGeom prst="rect">
            <a:avLst/>
          </a:prstGeom>
          <a:blipFill dpi="0" rotWithShape="1">
            <a:blip r:embed="rId2" cstate="print">
              <a:alphaModFix amt="15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2" y="9582448"/>
            <a:ext cx="24383999" cy="4124893"/>
          </a:xfrm>
          <a:custGeom>
            <a:avLst/>
            <a:gdLst/>
            <a:ahLst/>
            <a:cxnLst/>
            <a:rect l="l" t="t" r="r" b="b"/>
            <a:pathLst>
              <a:path w="20104099" h="3403037">
                <a:moveTo>
                  <a:pt x="0" y="0"/>
                </a:moveTo>
                <a:lnTo>
                  <a:pt x="20104099" y="0"/>
                </a:lnTo>
                <a:lnTo>
                  <a:pt x="20104099" y="3403037"/>
                </a:lnTo>
                <a:lnTo>
                  <a:pt x="0" y="340303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22241055" y="12693874"/>
            <a:ext cx="234098" cy="0"/>
          </a:xfrm>
          <a:custGeom>
            <a:avLst/>
            <a:gdLst/>
            <a:ahLst/>
            <a:cxnLst/>
            <a:rect l="l" t="t" r="r" b="b"/>
            <a:pathLst>
              <a:path w="193009">
                <a:moveTo>
                  <a:pt x="0" y="0"/>
                </a:moveTo>
                <a:lnTo>
                  <a:pt x="193009" y="0"/>
                </a:lnTo>
              </a:path>
            </a:pathLst>
          </a:custGeom>
          <a:ln w="28876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22241055" y="12757680"/>
            <a:ext cx="234098" cy="0"/>
          </a:xfrm>
          <a:custGeom>
            <a:avLst/>
            <a:gdLst/>
            <a:ahLst/>
            <a:cxnLst/>
            <a:rect l="l" t="t" r="r" b="b"/>
            <a:pathLst>
              <a:path w="193009">
                <a:moveTo>
                  <a:pt x="0" y="0"/>
                </a:moveTo>
                <a:lnTo>
                  <a:pt x="193009" y="0"/>
                </a:lnTo>
              </a:path>
            </a:pathLst>
          </a:custGeom>
          <a:ln w="28865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22307904" y="12821458"/>
            <a:ext cx="100393" cy="0"/>
          </a:xfrm>
          <a:custGeom>
            <a:avLst/>
            <a:gdLst/>
            <a:ahLst/>
            <a:cxnLst/>
            <a:rect l="l" t="t" r="r" b="b"/>
            <a:pathLst>
              <a:path w="82772">
                <a:moveTo>
                  <a:pt x="0" y="0"/>
                </a:moveTo>
                <a:lnTo>
                  <a:pt x="82772" y="0"/>
                </a:lnTo>
              </a:path>
            </a:pathLst>
          </a:custGeom>
          <a:ln w="28935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22307904" y="12885175"/>
            <a:ext cx="100393" cy="0"/>
          </a:xfrm>
          <a:custGeom>
            <a:avLst/>
            <a:gdLst/>
            <a:ahLst/>
            <a:cxnLst/>
            <a:rect l="l" t="t" r="r" b="b"/>
            <a:pathLst>
              <a:path w="82772">
                <a:moveTo>
                  <a:pt x="0" y="0"/>
                </a:moveTo>
                <a:lnTo>
                  <a:pt x="82772" y="0"/>
                </a:lnTo>
              </a:path>
            </a:pathLst>
          </a:custGeom>
          <a:ln w="28796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22307904" y="12948988"/>
            <a:ext cx="100393" cy="0"/>
          </a:xfrm>
          <a:custGeom>
            <a:avLst/>
            <a:gdLst/>
            <a:ahLst/>
            <a:cxnLst/>
            <a:rect l="l" t="t" r="r" b="b"/>
            <a:pathLst>
              <a:path w="82772">
                <a:moveTo>
                  <a:pt x="0" y="0"/>
                </a:moveTo>
                <a:lnTo>
                  <a:pt x="82772" y="0"/>
                </a:lnTo>
              </a:path>
            </a:pathLst>
          </a:custGeom>
          <a:ln w="28776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22307904" y="13012805"/>
            <a:ext cx="100393" cy="0"/>
          </a:xfrm>
          <a:custGeom>
            <a:avLst/>
            <a:gdLst/>
            <a:ahLst/>
            <a:cxnLst/>
            <a:rect l="l" t="t" r="r" b="b"/>
            <a:pathLst>
              <a:path w="82772">
                <a:moveTo>
                  <a:pt x="0" y="0"/>
                </a:moveTo>
                <a:lnTo>
                  <a:pt x="82772" y="0"/>
                </a:lnTo>
              </a:path>
            </a:pathLst>
          </a:custGeom>
          <a:ln w="28845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bk object 25"/>
          <p:cNvSpPr/>
          <p:nvPr/>
        </p:nvSpPr>
        <p:spPr>
          <a:xfrm>
            <a:off x="22241055" y="13076623"/>
            <a:ext cx="234098" cy="0"/>
          </a:xfrm>
          <a:custGeom>
            <a:avLst/>
            <a:gdLst/>
            <a:ahLst/>
            <a:cxnLst/>
            <a:rect l="l" t="t" r="r" b="b"/>
            <a:pathLst>
              <a:path w="193009">
                <a:moveTo>
                  <a:pt x="0" y="0"/>
                </a:moveTo>
                <a:lnTo>
                  <a:pt x="193009" y="0"/>
                </a:lnTo>
              </a:path>
            </a:pathLst>
          </a:custGeom>
          <a:ln w="28835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bk object 26"/>
          <p:cNvSpPr/>
          <p:nvPr/>
        </p:nvSpPr>
        <p:spPr>
          <a:xfrm>
            <a:off x="22241055" y="13140319"/>
            <a:ext cx="234098" cy="0"/>
          </a:xfrm>
          <a:custGeom>
            <a:avLst/>
            <a:gdLst/>
            <a:ahLst/>
            <a:cxnLst/>
            <a:rect l="l" t="t" r="r" b="b"/>
            <a:pathLst>
              <a:path w="193009">
                <a:moveTo>
                  <a:pt x="0" y="0"/>
                </a:moveTo>
                <a:lnTo>
                  <a:pt x="193009" y="0"/>
                </a:lnTo>
              </a:path>
            </a:pathLst>
          </a:custGeom>
          <a:ln w="28847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bk object 27"/>
          <p:cNvSpPr/>
          <p:nvPr/>
        </p:nvSpPr>
        <p:spPr>
          <a:xfrm>
            <a:off x="22508489" y="12740956"/>
            <a:ext cx="371062" cy="33448"/>
          </a:xfrm>
          <a:custGeom>
            <a:avLst/>
            <a:gdLst/>
            <a:ahLst/>
            <a:cxnLst/>
            <a:rect l="l" t="t" r="r" b="b"/>
            <a:pathLst>
              <a:path w="305933" h="27595">
                <a:moveTo>
                  <a:pt x="297383" y="0"/>
                </a:moveTo>
                <a:lnTo>
                  <a:pt x="0" y="0"/>
                </a:lnTo>
                <a:lnTo>
                  <a:pt x="0" y="27595"/>
                </a:lnTo>
                <a:lnTo>
                  <a:pt x="305933" y="24902"/>
                </a:lnTo>
                <a:lnTo>
                  <a:pt x="301885" y="11209"/>
                </a:lnTo>
                <a:lnTo>
                  <a:pt x="29738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bk object 28"/>
          <p:cNvSpPr/>
          <p:nvPr/>
        </p:nvSpPr>
        <p:spPr>
          <a:xfrm>
            <a:off x="22575457" y="12821458"/>
            <a:ext cx="100177" cy="0"/>
          </a:xfrm>
          <a:custGeom>
            <a:avLst/>
            <a:gdLst/>
            <a:ahLst/>
            <a:cxnLst/>
            <a:rect l="l" t="t" r="r" b="b"/>
            <a:pathLst>
              <a:path w="82594">
                <a:moveTo>
                  <a:pt x="0" y="0"/>
                </a:moveTo>
                <a:lnTo>
                  <a:pt x="82594" y="0"/>
                </a:lnTo>
              </a:path>
            </a:pathLst>
          </a:custGeom>
          <a:ln w="28935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bk object 29"/>
          <p:cNvSpPr/>
          <p:nvPr/>
        </p:nvSpPr>
        <p:spPr>
          <a:xfrm>
            <a:off x="22775927" y="12804694"/>
            <a:ext cx="106946" cy="33533"/>
          </a:xfrm>
          <a:custGeom>
            <a:avLst/>
            <a:gdLst/>
            <a:ahLst/>
            <a:cxnLst/>
            <a:rect l="l" t="t" r="r" b="b"/>
            <a:pathLst>
              <a:path w="88175" h="27665">
                <a:moveTo>
                  <a:pt x="88175" y="0"/>
                </a:moveTo>
                <a:lnTo>
                  <a:pt x="0" y="0"/>
                </a:lnTo>
                <a:lnTo>
                  <a:pt x="0" y="27665"/>
                </a:lnTo>
                <a:lnTo>
                  <a:pt x="84213" y="25758"/>
                </a:lnTo>
                <a:lnTo>
                  <a:pt x="87044" y="12326"/>
                </a:lnTo>
                <a:lnTo>
                  <a:pt x="8817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bk object 30"/>
          <p:cNvSpPr/>
          <p:nvPr/>
        </p:nvSpPr>
        <p:spPr>
          <a:xfrm>
            <a:off x="22575459" y="12932316"/>
            <a:ext cx="279581" cy="33290"/>
          </a:xfrm>
          <a:custGeom>
            <a:avLst/>
            <a:gdLst/>
            <a:ahLst/>
            <a:cxnLst/>
            <a:rect l="l" t="t" r="r" b="b"/>
            <a:pathLst>
              <a:path w="230509" h="27464">
                <a:moveTo>
                  <a:pt x="212412" y="0"/>
                </a:moveTo>
                <a:lnTo>
                  <a:pt x="0" y="0"/>
                </a:lnTo>
                <a:lnTo>
                  <a:pt x="0" y="27464"/>
                </a:lnTo>
                <a:lnTo>
                  <a:pt x="230509" y="18939"/>
                </a:lnTo>
                <a:lnTo>
                  <a:pt x="221027" y="7985"/>
                </a:lnTo>
                <a:lnTo>
                  <a:pt x="212412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bk object 31"/>
          <p:cNvSpPr/>
          <p:nvPr/>
        </p:nvSpPr>
        <p:spPr>
          <a:xfrm>
            <a:off x="22575457" y="13012805"/>
            <a:ext cx="100177" cy="0"/>
          </a:xfrm>
          <a:custGeom>
            <a:avLst/>
            <a:gdLst/>
            <a:ahLst/>
            <a:cxnLst/>
            <a:rect l="l" t="t" r="r" b="b"/>
            <a:pathLst>
              <a:path w="82594">
                <a:moveTo>
                  <a:pt x="0" y="0"/>
                </a:moveTo>
                <a:lnTo>
                  <a:pt x="82594" y="0"/>
                </a:lnTo>
              </a:path>
            </a:pathLst>
          </a:custGeom>
          <a:ln w="28845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bk object 32"/>
          <p:cNvSpPr/>
          <p:nvPr/>
        </p:nvSpPr>
        <p:spPr>
          <a:xfrm>
            <a:off x="22775928" y="12996094"/>
            <a:ext cx="107527" cy="33424"/>
          </a:xfrm>
          <a:custGeom>
            <a:avLst/>
            <a:gdLst/>
            <a:ahLst/>
            <a:cxnLst/>
            <a:rect l="l" t="t" r="r" b="b"/>
            <a:pathLst>
              <a:path w="88654" h="27575">
                <a:moveTo>
                  <a:pt x="83903" y="0"/>
                </a:moveTo>
                <a:lnTo>
                  <a:pt x="0" y="0"/>
                </a:lnTo>
                <a:lnTo>
                  <a:pt x="0" y="27575"/>
                </a:lnTo>
                <a:lnTo>
                  <a:pt x="88654" y="25726"/>
                </a:lnTo>
                <a:lnTo>
                  <a:pt x="86762" y="11612"/>
                </a:lnTo>
                <a:lnTo>
                  <a:pt x="8390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bk object 33"/>
          <p:cNvSpPr/>
          <p:nvPr/>
        </p:nvSpPr>
        <p:spPr>
          <a:xfrm>
            <a:off x="22508489" y="13059918"/>
            <a:ext cx="370776" cy="33412"/>
          </a:xfrm>
          <a:custGeom>
            <a:avLst/>
            <a:gdLst/>
            <a:ahLst/>
            <a:cxnLst/>
            <a:rect l="l" t="t" r="r" b="b"/>
            <a:pathLst>
              <a:path w="305697" h="27565">
                <a:moveTo>
                  <a:pt x="305697" y="0"/>
                </a:moveTo>
                <a:lnTo>
                  <a:pt x="0" y="0"/>
                </a:lnTo>
                <a:lnTo>
                  <a:pt x="0" y="27565"/>
                </a:lnTo>
                <a:lnTo>
                  <a:pt x="297812" y="25502"/>
                </a:lnTo>
                <a:lnTo>
                  <a:pt x="302715" y="12547"/>
                </a:lnTo>
                <a:lnTo>
                  <a:pt x="30569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bk object 34"/>
          <p:cNvSpPr/>
          <p:nvPr/>
        </p:nvSpPr>
        <p:spPr>
          <a:xfrm>
            <a:off x="22508490" y="13123607"/>
            <a:ext cx="335241" cy="33427"/>
          </a:xfrm>
          <a:custGeom>
            <a:avLst/>
            <a:gdLst/>
            <a:ahLst/>
            <a:cxnLst/>
            <a:rect l="l" t="t" r="r" b="b"/>
            <a:pathLst>
              <a:path w="276399" h="27577">
                <a:moveTo>
                  <a:pt x="276399" y="0"/>
                </a:moveTo>
                <a:lnTo>
                  <a:pt x="0" y="0"/>
                </a:lnTo>
                <a:lnTo>
                  <a:pt x="0" y="27577"/>
                </a:lnTo>
                <a:lnTo>
                  <a:pt x="207231" y="27153"/>
                </a:lnTo>
                <a:lnTo>
                  <a:pt x="244812" y="19536"/>
                </a:lnTo>
                <a:lnTo>
                  <a:pt x="276399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bk object 35"/>
          <p:cNvSpPr/>
          <p:nvPr/>
        </p:nvSpPr>
        <p:spPr>
          <a:xfrm>
            <a:off x="22976548" y="12868492"/>
            <a:ext cx="401154" cy="33365"/>
          </a:xfrm>
          <a:custGeom>
            <a:avLst/>
            <a:gdLst/>
            <a:ahLst/>
            <a:cxnLst/>
            <a:rect l="l" t="t" r="r" b="b"/>
            <a:pathLst>
              <a:path w="330743" h="27526">
                <a:moveTo>
                  <a:pt x="156665" y="0"/>
                </a:moveTo>
                <a:lnTo>
                  <a:pt x="0" y="0"/>
                </a:lnTo>
                <a:lnTo>
                  <a:pt x="0" y="27526"/>
                </a:lnTo>
                <a:lnTo>
                  <a:pt x="82699" y="27526"/>
                </a:lnTo>
                <a:lnTo>
                  <a:pt x="82699" y="5224"/>
                </a:lnTo>
                <a:lnTo>
                  <a:pt x="158513" y="5224"/>
                </a:lnTo>
                <a:lnTo>
                  <a:pt x="156665" y="0"/>
                </a:lnTo>
                <a:close/>
              </a:path>
              <a:path w="330743" h="27526">
                <a:moveTo>
                  <a:pt x="158513" y="5224"/>
                </a:moveTo>
                <a:lnTo>
                  <a:pt x="82699" y="5224"/>
                </a:lnTo>
                <a:lnTo>
                  <a:pt x="90562" y="27526"/>
                </a:lnTo>
                <a:lnTo>
                  <a:pt x="240202" y="27526"/>
                </a:lnTo>
                <a:lnTo>
                  <a:pt x="241198" y="24707"/>
                </a:lnTo>
                <a:lnTo>
                  <a:pt x="165408" y="24707"/>
                </a:lnTo>
                <a:lnTo>
                  <a:pt x="158513" y="5224"/>
                </a:lnTo>
                <a:close/>
              </a:path>
              <a:path w="330743" h="27526">
                <a:moveTo>
                  <a:pt x="330743" y="5224"/>
                </a:moveTo>
                <a:lnTo>
                  <a:pt x="248086" y="5224"/>
                </a:lnTo>
                <a:lnTo>
                  <a:pt x="248086" y="27526"/>
                </a:lnTo>
                <a:lnTo>
                  <a:pt x="330743" y="27526"/>
                </a:lnTo>
                <a:lnTo>
                  <a:pt x="330743" y="5224"/>
                </a:lnTo>
                <a:close/>
              </a:path>
              <a:path w="330743" h="27526">
                <a:moveTo>
                  <a:pt x="330743" y="0"/>
                </a:moveTo>
                <a:lnTo>
                  <a:pt x="174183" y="0"/>
                </a:lnTo>
                <a:lnTo>
                  <a:pt x="165408" y="24707"/>
                </a:lnTo>
                <a:lnTo>
                  <a:pt x="241198" y="24707"/>
                </a:lnTo>
                <a:lnTo>
                  <a:pt x="248086" y="5224"/>
                </a:lnTo>
                <a:lnTo>
                  <a:pt x="330743" y="5224"/>
                </a:lnTo>
                <a:lnTo>
                  <a:pt x="33074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bk object 36"/>
          <p:cNvSpPr/>
          <p:nvPr/>
        </p:nvSpPr>
        <p:spPr>
          <a:xfrm>
            <a:off x="22976549" y="12948988"/>
            <a:ext cx="100305" cy="0"/>
          </a:xfrm>
          <a:custGeom>
            <a:avLst/>
            <a:gdLst/>
            <a:ahLst/>
            <a:cxnLst/>
            <a:rect l="l" t="t" r="r" b="b"/>
            <a:pathLst>
              <a:path w="82699">
                <a:moveTo>
                  <a:pt x="0" y="0"/>
                </a:moveTo>
                <a:lnTo>
                  <a:pt x="82698" y="0"/>
                </a:lnTo>
              </a:path>
            </a:pathLst>
          </a:custGeom>
          <a:ln w="28776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bk object 37"/>
          <p:cNvSpPr/>
          <p:nvPr/>
        </p:nvSpPr>
        <p:spPr>
          <a:xfrm>
            <a:off x="22976549" y="13012805"/>
            <a:ext cx="100305" cy="0"/>
          </a:xfrm>
          <a:custGeom>
            <a:avLst/>
            <a:gdLst/>
            <a:ahLst/>
            <a:cxnLst/>
            <a:rect l="l" t="t" r="r" b="b"/>
            <a:pathLst>
              <a:path w="82699">
                <a:moveTo>
                  <a:pt x="0" y="0"/>
                </a:moveTo>
                <a:lnTo>
                  <a:pt x="82698" y="0"/>
                </a:lnTo>
              </a:path>
            </a:pathLst>
          </a:custGeom>
          <a:ln w="28845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bk object 38"/>
          <p:cNvSpPr/>
          <p:nvPr/>
        </p:nvSpPr>
        <p:spPr>
          <a:xfrm>
            <a:off x="22909748" y="13076561"/>
            <a:ext cx="167105" cy="0"/>
          </a:xfrm>
          <a:custGeom>
            <a:avLst/>
            <a:gdLst/>
            <a:ahLst/>
            <a:cxnLst/>
            <a:rect l="l" t="t" r="r" b="b"/>
            <a:pathLst>
              <a:path w="137775">
                <a:moveTo>
                  <a:pt x="0" y="0"/>
                </a:moveTo>
                <a:lnTo>
                  <a:pt x="137775" y="0"/>
                </a:lnTo>
              </a:path>
            </a:pathLst>
          </a:custGeom>
          <a:ln w="28734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bk object 39"/>
          <p:cNvSpPr/>
          <p:nvPr/>
        </p:nvSpPr>
        <p:spPr>
          <a:xfrm>
            <a:off x="22909748" y="13140319"/>
            <a:ext cx="167105" cy="0"/>
          </a:xfrm>
          <a:custGeom>
            <a:avLst/>
            <a:gdLst/>
            <a:ahLst/>
            <a:cxnLst/>
            <a:rect l="l" t="t" r="r" b="b"/>
            <a:pathLst>
              <a:path w="137775">
                <a:moveTo>
                  <a:pt x="0" y="0"/>
                </a:moveTo>
                <a:lnTo>
                  <a:pt x="137775" y="0"/>
                </a:lnTo>
              </a:path>
            </a:pathLst>
          </a:custGeom>
          <a:ln w="28847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bk object 40"/>
          <p:cNvSpPr/>
          <p:nvPr/>
        </p:nvSpPr>
        <p:spPr>
          <a:xfrm>
            <a:off x="23243997" y="12677143"/>
            <a:ext cx="200584" cy="33462"/>
          </a:xfrm>
          <a:custGeom>
            <a:avLst/>
            <a:gdLst/>
            <a:ahLst/>
            <a:cxnLst/>
            <a:rect l="l" t="t" r="r" b="b"/>
            <a:pathLst>
              <a:path w="165377" h="27606">
                <a:moveTo>
                  <a:pt x="165377" y="0"/>
                </a:moveTo>
                <a:lnTo>
                  <a:pt x="9853" y="0"/>
                </a:lnTo>
                <a:lnTo>
                  <a:pt x="0" y="27606"/>
                </a:lnTo>
                <a:lnTo>
                  <a:pt x="165377" y="27606"/>
                </a:lnTo>
                <a:lnTo>
                  <a:pt x="16537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bk object 41"/>
          <p:cNvSpPr/>
          <p:nvPr/>
        </p:nvSpPr>
        <p:spPr>
          <a:xfrm>
            <a:off x="23221301" y="12740956"/>
            <a:ext cx="223278" cy="33448"/>
          </a:xfrm>
          <a:custGeom>
            <a:avLst/>
            <a:gdLst/>
            <a:ahLst/>
            <a:cxnLst/>
            <a:rect l="l" t="t" r="r" b="b"/>
            <a:pathLst>
              <a:path w="184088" h="27595">
                <a:moveTo>
                  <a:pt x="184088" y="0"/>
                </a:moveTo>
                <a:lnTo>
                  <a:pt x="9842" y="0"/>
                </a:lnTo>
                <a:lnTo>
                  <a:pt x="0" y="27595"/>
                </a:lnTo>
                <a:lnTo>
                  <a:pt x="184088" y="27595"/>
                </a:lnTo>
                <a:lnTo>
                  <a:pt x="18408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bk object 42"/>
          <p:cNvSpPr/>
          <p:nvPr/>
        </p:nvSpPr>
        <p:spPr>
          <a:xfrm>
            <a:off x="23198670" y="12804694"/>
            <a:ext cx="179032" cy="33533"/>
          </a:xfrm>
          <a:custGeom>
            <a:avLst/>
            <a:gdLst/>
            <a:ahLst/>
            <a:cxnLst/>
            <a:rect l="l" t="t" r="r" b="b"/>
            <a:pathLst>
              <a:path w="147608" h="27665">
                <a:moveTo>
                  <a:pt x="147608" y="0"/>
                </a:moveTo>
                <a:lnTo>
                  <a:pt x="9842" y="0"/>
                </a:lnTo>
                <a:lnTo>
                  <a:pt x="0" y="27665"/>
                </a:lnTo>
                <a:lnTo>
                  <a:pt x="147608" y="27665"/>
                </a:lnTo>
                <a:lnTo>
                  <a:pt x="14760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bk object 43"/>
          <p:cNvSpPr/>
          <p:nvPr/>
        </p:nvSpPr>
        <p:spPr>
          <a:xfrm>
            <a:off x="23277448" y="12948988"/>
            <a:ext cx="100254" cy="0"/>
          </a:xfrm>
          <a:custGeom>
            <a:avLst/>
            <a:gdLst/>
            <a:ahLst/>
            <a:cxnLst/>
            <a:rect l="l" t="t" r="r" b="b"/>
            <a:pathLst>
              <a:path w="82657">
                <a:moveTo>
                  <a:pt x="0" y="0"/>
                </a:moveTo>
                <a:lnTo>
                  <a:pt x="82657" y="0"/>
                </a:lnTo>
              </a:path>
            </a:pathLst>
          </a:custGeom>
          <a:ln w="28776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bk object 44"/>
          <p:cNvSpPr/>
          <p:nvPr/>
        </p:nvSpPr>
        <p:spPr>
          <a:xfrm>
            <a:off x="23277448" y="13012805"/>
            <a:ext cx="100254" cy="0"/>
          </a:xfrm>
          <a:custGeom>
            <a:avLst/>
            <a:gdLst/>
            <a:ahLst/>
            <a:cxnLst/>
            <a:rect l="l" t="t" r="r" b="b"/>
            <a:pathLst>
              <a:path w="82657">
                <a:moveTo>
                  <a:pt x="0" y="0"/>
                </a:moveTo>
                <a:lnTo>
                  <a:pt x="82657" y="0"/>
                </a:lnTo>
              </a:path>
            </a:pathLst>
          </a:custGeom>
          <a:ln w="28845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bk object 45"/>
          <p:cNvSpPr/>
          <p:nvPr/>
        </p:nvSpPr>
        <p:spPr>
          <a:xfrm>
            <a:off x="23277448" y="13076561"/>
            <a:ext cx="167131" cy="0"/>
          </a:xfrm>
          <a:custGeom>
            <a:avLst/>
            <a:gdLst/>
            <a:ahLst/>
            <a:cxnLst/>
            <a:rect l="l" t="t" r="r" b="b"/>
            <a:pathLst>
              <a:path w="137796">
                <a:moveTo>
                  <a:pt x="0" y="0"/>
                </a:moveTo>
                <a:lnTo>
                  <a:pt x="137796" y="0"/>
                </a:lnTo>
              </a:path>
            </a:pathLst>
          </a:custGeom>
          <a:ln w="28734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bk object 46"/>
          <p:cNvSpPr/>
          <p:nvPr/>
        </p:nvSpPr>
        <p:spPr>
          <a:xfrm>
            <a:off x="23277448" y="13140319"/>
            <a:ext cx="167131" cy="0"/>
          </a:xfrm>
          <a:custGeom>
            <a:avLst/>
            <a:gdLst/>
            <a:ahLst/>
            <a:cxnLst/>
            <a:rect l="l" t="t" r="r" b="b"/>
            <a:pathLst>
              <a:path w="137796">
                <a:moveTo>
                  <a:pt x="0" y="0"/>
                </a:moveTo>
                <a:lnTo>
                  <a:pt x="137796" y="0"/>
                </a:lnTo>
              </a:path>
            </a:pathLst>
          </a:custGeom>
          <a:ln w="28847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bk object 47"/>
          <p:cNvSpPr/>
          <p:nvPr/>
        </p:nvSpPr>
        <p:spPr>
          <a:xfrm>
            <a:off x="23096982" y="12932316"/>
            <a:ext cx="160336" cy="33341"/>
          </a:xfrm>
          <a:custGeom>
            <a:avLst/>
            <a:gdLst/>
            <a:ahLst/>
            <a:cxnLst/>
            <a:rect l="l" t="t" r="r" b="b"/>
            <a:pathLst>
              <a:path w="132194" h="27506">
                <a:moveTo>
                  <a:pt x="132194" y="0"/>
                </a:moveTo>
                <a:lnTo>
                  <a:pt x="0" y="0"/>
                </a:lnTo>
                <a:lnTo>
                  <a:pt x="9633" y="27506"/>
                </a:lnTo>
                <a:lnTo>
                  <a:pt x="122708" y="27506"/>
                </a:lnTo>
                <a:lnTo>
                  <a:pt x="132194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bk object 48"/>
          <p:cNvSpPr/>
          <p:nvPr/>
        </p:nvSpPr>
        <p:spPr>
          <a:xfrm>
            <a:off x="23119207" y="12996094"/>
            <a:ext cx="115988" cy="33424"/>
          </a:xfrm>
          <a:custGeom>
            <a:avLst/>
            <a:gdLst/>
            <a:ahLst/>
            <a:cxnLst/>
            <a:rect l="l" t="t" r="r" b="b"/>
            <a:pathLst>
              <a:path w="95630" h="27575">
                <a:moveTo>
                  <a:pt x="95630" y="0"/>
                </a:moveTo>
                <a:lnTo>
                  <a:pt x="0" y="0"/>
                </a:lnTo>
                <a:lnTo>
                  <a:pt x="9664" y="27575"/>
                </a:lnTo>
                <a:lnTo>
                  <a:pt x="85955" y="27575"/>
                </a:lnTo>
                <a:lnTo>
                  <a:pt x="9563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bk object 49"/>
          <p:cNvSpPr/>
          <p:nvPr/>
        </p:nvSpPr>
        <p:spPr>
          <a:xfrm>
            <a:off x="23141598" y="13059917"/>
            <a:ext cx="71246" cy="33290"/>
          </a:xfrm>
          <a:custGeom>
            <a:avLst/>
            <a:gdLst/>
            <a:ahLst/>
            <a:cxnLst/>
            <a:rect l="l" t="t" r="r" b="b"/>
            <a:pathLst>
              <a:path w="58741" h="27464">
                <a:moveTo>
                  <a:pt x="58741" y="0"/>
                </a:moveTo>
                <a:lnTo>
                  <a:pt x="0" y="0"/>
                </a:lnTo>
                <a:lnTo>
                  <a:pt x="9622" y="27464"/>
                </a:lnTo>
                <a:lnTo>
                  <a:pt x="49181" y="27464"/>
                </a:lnTo>
                <a:lnTo>
                  <a:pt x="58741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bk object 50"/>
          <p:cNvSpPr/>
          <p:nvPr/>
        </p:nvSpPr>
        <p:spPr>
          <a:xfrm>
            <a:off x="23163950" y="13123607"/>
            <a:ext cx="26669" cy="33427"/>
          </a:xfrm>
          <a:custGeom>
            <a:avLst/>
            <a:gdLst/>
            <a:ahLst/>
            <a:cxnLst/>
            <a:rect l="l" t="t" r="r" b="b"/>
            <a:pathLst>
              <a:path w="21988" h="27577">
                <a:moveTo>
                  <a:pt x="21988" y="0"/>
                </a:moveTo>
                <a:lnTo>
                  <a:pt x="0" y="0"/>
                </a:lnTo>
                <a:lnTo>
                  <a:pt x="9570" y="27577"/>
                </a:lnTo>
                <a:lnTo>
                  <a:pt x="12355" y="27577"/>
                </a:lnTo>
                <a:lnTo>
                  <a:pt x="2198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bk object 51"/>
          <p:cNvSpPr/>
          <p:nvPr/>
        </p:nvSpPr>
        <p:spPr>
          <a:xfrm>
            <a:off x="22575457" y="12868566"/>
            <a:ext cx="279568" cy="33327"/>
          </a:xfrm>
          <a:custGeom>
            <a:avLst/>
            <a:gdLst/>
            <a:ahLst/>
            <a:cxnLst/>
            <a:rect l="l" t="t" r="r" b="b"/>
            <a:pathLst>
              <a:path w="230498" h="27495">
                <a:moveTo>
                  <a:pt x="0" y="0"/>
                </a:moveTo>
                <a:lnTo>
                  <a:pt x="0" y="27495"/>
                </a:lnTo>
                <a:lnTo>
                  <a:pt x="212412" y="27495"/>
                </a:lnTo>
                <a:lnTo>
                  <a:pt x="221021" y="19505"/>
                </a:lnTo>
                <a:lnTo>
                  <a:pt x="230498" y="8558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bk object 52"/>
          <p:cNvSpPr/>
          <p:nvPr/>
        </p:nvSpPr>
        <p:spPr>
          <a:xfrm>
            <a:off x="22909821" y="12677143"/>
            <a:ext cx="200584" cy="33462"/>
          </a:xfrm>
          <a:custGeom>
            <a:avLst/>
            <a:gdLst/>
            <a:ahLst/>
            <a:cxnLst/>
            <a:rect l="l" t="t" r="r" b="b"/>
            <a:pathLst>
              <a:path w="165377" h="27606">
                <a:moveTo>
                  <a:pt x="155513" y="0"/>
                </a:moveTo>
                <a:lnTo>
                  <a:pt x="0" y="0"/>
                </a:lnTo>
                <a:lnTo>
                  <a:pt x="0" y="27606"/>
                </a:lnTo>
                <a:lnTo>
                  <a:pt x="165377" y="27606"/>
                </a:lnTo>
                <a:lnTo>
                  <a:pt x="15551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bk object 53"/>
          <p:cNvSpPr/>
          <p:nvPr/>
        </p:nvSpPr>
        <p:spPr>
          <a:xfrm>
            <a:off x="22909821" y="12740956"/>
            <a:ext cx="223278" cy="33448"/>
          </a:xfrm>
          <a:custGeom>
            <a:avLst/>
            <a:gdLst/>
            <a:ahLst/>
            <a:cxnLst/>
            <a:rect l="l" t="t" r="r" b="b"/>
            <a:pathLst>
              <a:path w="184088" h="27595">
                <a:moveTo>
                  <a:pt x="174266" y="0"/>
                </a:moveTo>
                <a:lnTo>
                  <a:pt x="0" y="0"/>
                </a:lnTo>
                <a:lnTo>
                  <a:pt x="0" y="27595"/>
                </a:lnTo>
                <a:lnTo>
                  <a:pt x="184088" y="27595"/>
                </a:lnTo>
                <a:lnTo>
                  <a:pt x="174266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bk object 54"/>
          <p:cNvSpPr/>
          <p:nvPr/>
        </p:nvSpPr>
        <p:spPr>
          <a:xfrm>
            <a:off x="22976701" y="12804694"/>
            <a:ext cx="179032" cy="33533"/>
          </a:xfrm>
          <a:custGeom>
            <a:avLst/>
            <a:gdLst/>
            <a:ahLst/>
            <a:cxnLst/>
            <a:rect l="l" t="t" r="r" b="b"/>
            <a:pathLst>
              <a:path w="147608" h="27665">
                <a:moveTo>
                  <a:pt x="137786" y="0"/>
                </a:moveTo>
                <a:lnTo>
                  <a:pt x="0" y="0"/>
                </a:lnTo>
                <a:lnTo>
                  <a:pt x="0" y="27665"/>
                </a:lnTo>
                <a:lnTo>
                  <a:pt x="147608" y="27665"/>
                </a:lnTo>
                <a:lnTo>
                  <a:pt x="137786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bk object 55"/>
          <p:cNvSpPr/>
          <p:nvPr/>
        </p:nvSpPr>
        <p:spPr>
          <a:xfrm>
            <a:off x="22508490" y="12677143"/>
            <a:ext cx="335241" cy="33462"/>
          </a:xfrm>
          <a:custGeom>
            <a:avLst/>
            <a:gdLst/>
            <a:ahLst/>
            <a:cxnLst/>
            <a:rect l="l" t="t" r="r" b="b"/>
            <a:pathLst>
              <a:path w="276399" h="27606">
                <a:moveTo>
                  <a:pt x="0" y="0"/>
                </a:moveTo>
                <a:lnTo>
                  <a:pt x="0" y="27606"/>
                </a:lnTo>
                <a:lnTo>
                  <a:pt x="276399" y="27606"/>
                </a:lnTo>
                <a:lnTo>
                  <a:pt x="233408" y="4342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/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9/6/17</a:t>
            </a:fld>
            <a:endParaRPr lang="en-US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02838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219202" y="3154680"/>
            <a:ext cx="10607039" cy="90525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2557761" y="3154680"/>
            <a:ext cx="10607039" cy="90525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9/6/17</a:t>
            </a:fld>
            <a:endParaRPr lang="en-US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13297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9/6/17</a:t>
            </a:fld>
            <a:endParaRPr lang="en-US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2319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3" y="1778000"/>
            <a:ext cx="21005799" cy="101473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Shape 76"/>
          <p:cNvSpPr>
            <a:spLocks noGrp="1"/>
          </p:cNvSpPr>
          <p:nvPr>
            <p:ph type="sldNum" sz="quarter" idx="2"/>
          </p:nvPr>
        </p:nvSpPr>
        <p:spPr>
          <a:xfrm>
            <a:off x="23308733" y="12936621"/>
            <a:ext cx="517586" cy="475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4619276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" y="5"/>
            <a:ext cx="24383999" cy="13707336"/>
          </a:xfrm>
          <a:custGeom>
            <a:avLst/>
            <a:gdLst/>
            <a:ahLst/>
            <a:cxnLst/>
            <a:rect l="l" t="t" r="r" b="b"/>
            <a:pathLst>
              <a:path w="20104099" h="11308552">
                <a:moveTo>
                  <a:pt x="0" y="11308552"/>
                </a:moveTo>
                <a:lnTo>
                  <a:pt x="20104099" y="11308552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2"/>
                </a:lnTo>
                <a:close/>
              </a:path>
            </a:pathLst>
          </a:custGeom>
          <a:solidFill>
            <a:srgbClr val="363C42"/>
          </a:solidFill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3" y="8659"/>
            <a:ext cx="24383999" cy="13707341"/>
          </a:xfrm>
          <a:prstGeom prst="rect">
            <a:avLst/>
          </a:prstGeom>
          <a:blipFill>
            <a:blip r:embed="rId2" cstate="print">
              <a:alphaModFix amt="20000"/>
            </a:blip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algn="l" defTabSz="11087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9/6/17</a:t>
            </a:fld>
            <a:endParaRPr lang="en-US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6089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1674" y="402538"/>
            <a:ext cx="22273698" cy="288035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19200" y="3717636"/>
            <a:ext cx="20769530" cy="785090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9/6/17</a:t>
            </a:fld>
            <a:endParaRPr lang="en-US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ftr" idx="11"/>
          </p:nvPr>
        </p:nvSpPr>
        <p:spPr>
          <a:xfrm>
            <a:off x="8221706" y="12755880"/>
            <a:ext cx="7940589" cy="63315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IBM Confidential</a:t>
            </a:r>
          </a:p>
        </p:txBody>
      </p:sp>
      <p:sp>
        <p:nvSpPr>
          <p:cNvPr id="9" name="Text Box 7"/>
          <p:cNvSpPr txBox="1">
            <a:spLocks noChangeArrowheads="1"/>
          </p:cNvSpPr>
          <p:nvPr userDrawn="1"/>
        </p:nvSpPr>
        <p:spPr bwMode="auto">
          <a:xfrm>
            <a:off x="19585759" y="12755880"/>
            <a:ext cx="4436255" cy="63315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/>
          <a:p>
            <a:pPr algn="r" defTabSz="1108801">
              <a:spcBef>
                <a:spcPts val="16"/>
              </a:spcBef>
              <a:spcAft>
                <a:spcPts val="16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877801" algn="l"/>
              </a:tabLst>
            </a:pPr>
            <a:r>
              <a:rPr lang="en-US" altLang="en-US" sz="2400" kern="1200">
                <a:latin typeface="Calibri"/>
              </a:rPr>
              <a:t>© 2015 IBM Corporation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366120" y="392643"/>
            <a:ext cx="1655894" cy="67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5212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" y="0"/>
            <a:ext cx="24383999" cy="9582446"/>
          </a:xfrm>
          <a:custGeom>
            <a:avLst/>
            <a:gdLst/>
            <a:ahLst/>
            <a:cxnLst/>
            <a:rect l="l" t="t" r="r" b="b"/>
            <a:pathLst>
              <a:path w="20104099" h="7905518">
                <a:moveTo>
                  <a:pt x="0" y="7905518"/>
                </a:moveTo>
                <a:lnTo>
                  <a:pt x="20104099" y="7905518"/>
                </a:lnTo>
                <a:lnTo>
                  <a:pt x="20104099" y="0"/>
                </a:lnTo>
                <a:lnTo>
                  <a:pt x="0" y="0"/>
                </a:lnTo>
                <a:lnTo>
                  <a:pt x="0" y="7905518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-7701" y="0"/>
            <a:ext cx="24383999" cy="13707341"/>
          </a:xfrm>
          <a:prstGeom prst="rect">
            <a:avLst/>
          </a:prstGeom>
          <a:blipFill dpi="0" rotWithShape="1">
            <a:blip r:embed="rId2" cstate="print">
              <a:alphaModFix amt="15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1" y="9582447"/>
            <a:ext cx="24383999" cy="4124893"/>
          </a:xfrm>
          <a:custGeom>
            <a:avLst/>
            <a:gdLst/>
            <a:ahLst/>
            <a:cxnLst/>
            <a:rect l="l" t="t" r="r" b="b"/>
            <a:pathLst>
              <a:path w="20104099" h="3403037">
                <a:moveTo>
                  <a:pt x="0" y="0"/>
                </a:moveTo>
                <a:lnTo>
                  <a:pt x="20104099" y="0"/>
                </a:lnTo>
                <a:lnTo>
                  <a:pt x="20104099" y="3403037"/>
                </a:lnTo>
                <a:lnTo>
                  <a:pt x="0" y="340303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22241054" y="12693874"/>
            <a:ext cx="234098" cy="0"/>
          </a:xfrm>
          <a:custGeom>
            <a:avLst/>
            <a:gdLst/>
            <a:ahLst/>
            <a:cxnLst/>
            <a:rect l="l" t="t" r="r" b="b"/>
            <a:pathLst>
              <a:path w="193009">
                <a:moveTo>
                  <a:pt x="0" y="0"/>
                </a:moveTo>
                <a:lnTo>
                  <a:pt x="193009" y="0"/>
                </a:lnTo>
              </a:path>
            </a:pathLst>
          </a:custGeom>
          <a:ln w="28876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22241054" y="12757680"/>
            <a:ext cx="234098" cy="0"/>
          </a:xfrm>
          <a:custGeom>
            <a:avLst/>
            <a:gdLst/>
            <a:ahLst/>
            <a:cxnLst/>
            <a:rect l="l" t="t" r="r" b="b"/>
            <a:pathLst>
              <a:path w="193009">
                <a:moveTo>
                  <a:pt x="0" y="0"/>
                </a:moveTo>
                <a:lnTo>
                  <a:pt x="193009" y="0"/>
                </a:lnTo>
              </a:path>
            </a:pathLst>
          </a:custGeom>
          <a:ln w="28865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22307904" y="12821458"/>
            <a:ext cx="100393" cy="0"/>
          </a:xfrm>
          <a:custGeom>
            <a:avLst/>
            <a:gdLst/>
            <a:ahLst/>
            <a:cxnLst/>
            <a:rect l="l" t="t" r="r" b="b"/>
            <a:pathLst>
              <a:path w="82772">
                <a:moveTo>
                  <a:pt x="0" y="0"/>
                </a:moveTo>
                <a:lnTo>
                  <a:pt x="82772" y="0"/>
                </a:lnTo>
              </a:path>
            </a:pathLst>
          </a:custGeom>
          <a:ln w="28935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22307904" y="12885175"/>
            <a:ext cx="100393" cy="0"/>
          </a:xfrm>
          <a:custGeom>
            <a:avLst/>
            <a:gdLst/>
            <a:ahLst/>
            <a:cxnLst/>
            <a:rect l="l" t="t" r="r" b="b"/>
            <a:pathLst>
              <a:path w="82772">
                <a:moveTo>
                  <a:pt x="0" y="0"/>
                </a:moveTo>
                <a:lnTo>
                  <a:pt x="82772" y="0"/>
                </a:lnTo>
              </a:path>
            </a:pathLst>
          </a:custGeom>
          <a:ln w="28796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22307904" y="12948988"/>
            <a:ext cx="100393" cy="0"/>
          </a:xfrm>
          <a:custGeom>
            <a:avLst/>
            <a:gdLst/>
            <a:ahLst/>
            <a:cxnLst/>
            <a:rect l="l" t="t" r="r" b="b"/>
            <a:pathLst>
              <a:path w="82772">
                <a:moveTo>
                  <a:pt x="0" y="0"/>
                </a:moveTo>
                <a:lnTo>
                  <a:pt x="82772" y="0"/>
                </a:lnTo>
              </a:path>
            </a:pathLst>
          </a:custGeom>
          <a:ln w="28776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22307904" y="13012805"/>
            <a:ext cx="100393" cy="0"/>
          </a:xfrm>
          <a:custGeom>
            <a:avLst/>
            <a:gdLst/>
            <a:ahLst/>
            <a:cxnLst/>
            <a:rect l="l" t="t" r="r" b="b"/>
            <a:pathLst>
              <a:path w="82772">
                <a:moveTo>
                  <a:pt x="0" y="0"/>
                </a:moveTo>
                <a:lnTo>
                  <a:pt x="82772" y="0"/>
                </a:lnTo>
              </a:path>
            </a:pathLst>
          </a:custGeom>
          <a:ln w="28845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bk object 25"/>
          <p:cNvSpPr/>
          <p:nvPr/>
        </p:nvSpPr>
        <p:spPr>
          <a:xfrm>
            <a:off x="22241054" y="13076623"/>
            <a:ext cx="234098" cy="0"/>
          </a:xfrm>
          <a:custGeom>
            <a:avLst/>
            <a:gdLst/>
            <a:ahLst/>
            <a:cxnLst/>
            <a:rect l="l" t="t" r="r" b="b"/>
            <a:pathLst>
              <a:path w="193009">
                <a:moveTo>
                  <a:pt x="0" y="0"/>
                </a:moveTo>
                <a:lnTo>
                  <a:pt x="193009" y="0"/>
                </a:lnTo>
              </a:path>
            </a:pathLst>
          </a:custGeom>
          <a:ln w="28835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bk object 26"/>
          <p:cNvSpPr/>
          <p:nvPr/>
        </p:nvSpPr>
        <p:spPr>
          <a:xfrm>
            <a:off x="22241054" y="13140319"/>
            <a:ext cx="234098" cy="0"/>
          </a:xfrm>
          <a:custGeom>
            <a:avLst/>
            <a:gdLst/>
            <a:ahLst/>
            <a:cxnLst/>
            <a:rect l="l" t="t" r="r" b="b"/>
            <a:pathLst>
              <a:path w="193009">
                <a:moveTo>
                  <a:pt x="0" y="0"/>
                </a:moveTo>
                <a:lnTo>
                  <a:pt x="193009" y="0"/>
                </a:lnTo>
              </a:path>
            </a:pathLst>
          </a:custGeom>
          <a:ln w="28847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bk object 27"/>
          <p:cNvSpPr/>
          <p:nvPr/>
        </p:nvSpPr>
        <p:spPr>
          <a:xfrm>
            <a:off x="22508489" y="12740955"/>
            <a:ext cx="371062" cy="33448"/>
          </a:xfrm>
          <a:custGeom>
            <a:avLst/>
            <a:gdLst/>
            <a:ahLst/>
            <a:cxnLst/>
            <a:rect l="l" t="t" r="r" b="b"/>
            <a:pathLst>
              <a:path w="305933" h="27595">
                <a:moveTo>
                  <a:pt x="297383" y="0"/>
                </a:moveTo>
                <a:lnTo>
                  <a:pt x="0" y="0"/>
                </a:lnTo>
                <a:lnTo>
                  <a:pt x="0" y="27595"/>
                </a:lnTo>
                <a:lnTo>
                  <a:pt x="305933" y="24902"/>
                </a:lnTo>
                <a:lnTo>
                  <a:pt x="301885" y="11209"/>
                </a:lnTo>
                <a:lnTo>
                  <a:pt x="29738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bk object 28"/>
          <p:cNvSpPr/>
          <p:nvPr/>
        </p:nvSpPr>
        <p:spPr>
          <a:xfrm>
            <a:off x="22575457" y="12821458"/>
            <a:ext cx="100177" cy="0"/>
          </a:xfrm>
          <a:custGeom>
            <a:avLst/>
            <a:gdLst/>
            <a:ahLst/>
            <a:cxnLst/>
            <a:rect l="l" t="t" r="r" b="b"/>
            <a:pathLst>
              <a:path w="82594">
                <a:moveTo>
                  <a:pt x="0" y="0"/>
                </a:moveTo>
                <a:lnTo>
                  <a:pt x="82594" y="0"/>
                </a:lnTo>
              </a:path>
            </a:pathLst>
          </a:custGeom>
          <a:ln w="28935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bk object 29"/>
          <p:cNvSpPr/>
          <p:nvPr/>
        </p:nvSpPr>
        <p:spPr>
          <a:xfrm>
            <a:off x="22775927" y="12804693"/>
            <a:ext cx="106946" cy="33533"/>
          </a:xfrm>
          <a:custGeom>
            <a:avLst/>
            <a:gdLst/>
            <a:ahLst/>
            <a:cxnLst/>
            <a:rect l="l" t="t" r="r" b="b"/>
            <a:pathLst>
              <a:path w="88175" h="27665">
                <a:moveTo>
                  <a:pt x="88175" y="0"/>
                </a:moveTo>
                <a:lnTo>
                  <a:pt x="0" y="0"/>
                </a:lnTo>
                <a:lnTo>
                  <a:pt x="0" y="27665"/>
                </a:lnTo>
                <a:lnTo>
                  <a:pt x="84213" y="25758"/>
                </a:lnTo>
                <a:lnTo>
                  <a:pt x="87044" y="12326"/>
                </a:lnTo>
                <a:lnTo>
                  <a:pt x="88175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bk object 30"/>
          <p:cNvSpPr/>
          <p:nvPr/>
        </p:nvSpPr>
        <p:spPr>
          <a:xfrm>
            <a:off x="22575458" y="12932316"/>
            <a:ext cx="279581" cy="33290"/>
          </a:xfrm>
          <a:custGeom>
            <a:avLst/>
            <a:gdLst/>
            <a:ahLst/>
            <a:cxnLst/>
            <a:rect l="l" t="t" r="r" b="b"/>
            <a:pathLst>
              <a:path w="230509" h="27464">
                <a:moveTo>
                  <a:pt x="212412" y="0"/>
                </a:moveTo>
                <a:lnTo>
                  <a:pt x="0" y="0"/>
                </a:lnTo>
                <a:lnTo>
                  <a:pt x="0" y="27464"/>
                </a:lnTo>
                <a:lnTo>
                  <a:pt x="230509" y="18939"/>
                </a:lnTo>
                <a:lnTo>
                  <a:pt x="221027" y="7985"/>
                </a:lnTo>
                <a:lnTo>
                  <a:pt x="212412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bk object 31"/>
          <p:cNvSpPr/>
          <p:nvPr/>
        </p:nvSpPr>
        <p:spPr>
          <a:xfrm>
            <a:off x="22575457" y="13012805"/>
            <a:ext cx="100177" cy="0"/>
          </a:xfrm>
          <a:custGeom>
            <a:avLst/>
            <a:gdLst/>
            <a:ahLst/>
            <a:cxnLst/>
            <a:rect l="l" t="t" r="r" b="b"/>
            <a:pathLst>
              <a:path w="82594">
                <a:moveTo>
                  <a:pt x="0" y="0"/>
                </a:moveTo>
                <a:lnTo>
                  <a:pt x="82594" y="0"/>
                </a:lnTo>
              </a:path>
            </a:pathLst>
          </a:custGeom>
          <a:ln w="28845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bk object 32"/>
          <p:cNvSpPr/>
          <p:nvPr/>
        </p:nvSpPr>
        <p:spPr>
          <a:xfrm>
            <a:off x="22775927" y="12996093"/>
            <a:ext cx="107527" cy="33424"/>
          </a:xfrm>
          <a:custGeom>
            <a:avLst/>
            <a:gdLst/>
            <a:ahLst/>
            <a:cxnLst/>
            <a:rect l="l" t="t" r="r" b="b"/>
            <a:pathLst>
              <a:path w="88654" h="27575">
                <a:moveTo>
                  <a:pt x="83903" y="0"/>
                </a:moveTo>
                <a:lnTo>
                  <a:pt x="0" y="0"/>
                </a:lnTo>
                <a:lnTo>
                  <a:pt x="0" y="27575"/>
                </a:lnTo>
                <a:lnTo>
                  <a:pt x="88654" y="25726"/>
                </a:lnTo>
                <a:lnTo>
                  <a:pt x="86762" y="11612"/>
                </a:lnTo>
                <a:lnTo>
                  <a:pt x="8390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bk object 33"/>
          <p:cNvSpPr/>
          <p:nvPr/>
        </p:nvSpPr>
        <p:spPr>
          <a:xfrm>
            <a:off x="22508489" y="13059918"/>
            <a:ext cx="370776" cy="33412"/>
          </a:xfrm>
          <a:custGeom>
            <a:avLst/>
            <a:gdLst/>
            <a:ahLst/>
            <a:cxnLst/>
            <a:rect l="l" t="t" r="r" b="b"/>
            <a:pathLst>
              <a:path w="305697" h="27565">
                <a:moveTo>
                  <a:pt x="305697" y="0"/>
                </a:moveTo>
                <a:lnTo>
                  <a:pt x="0" y="0"/>
                </a:lnTo>
                <a:lnTo>
                  <a:pt x="0" y="27565"/>
                </a:lnTo>
                <a:lnTo>
                  <a:pt x="297812" y="25502"/>
                </a:lnTo>
                <a:lnTo>
                  <a:pt x="302715" y="12547"/>
                </a:lnTo>
                <a:lnTo>
                  <a:pt x="30569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bk object 34"/>
          <p:cNvSpPr/>
          <p:nvPr/>
        </p:nvSpPr>
        <p:spPr>
          <a:xfrm>
            <a:off x="22508489" y="13123605"/>
            <a:ext cx="335241" cy="33427"/>
          </a:xfrm>
          <a:custGeom>
            <a:avLst/>
            <a:gdLst/>
            <a:ahLst/>
            <a:cxnLst/>
            <a:rect l="l" t="t" r="r" b="b"/>
            <a:pathLst>
              <a:path w="276399" h="27577">
                <a:moveTo>
                  <a:pt x="276399" y="0"/>
                </a:moveTo>
                <a:lnTo>
                  <a:pt x="0" y="0"/>
                </a:lnTo>
                <a:lnTo>
                  <a:pt x="0" y="27577"/>
                </a:lnTo>
                <a:lnTo>
                  <a:pt x="207231" y="27153"/>
                </a:lnTo>
                <a:lnTo>
                  <a:pt x="244812" y="19536"/>
                </a:lnTo>
                <a:lnTo>
                  <a:pt x="276399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bk object 35"/>
          <p:cNvSpPr/>
          <p:nvPr/>
        </p:nvSpPr>
        <p:spPr>
          <a:xfrm>
            <a:off x="22976548" y="12868492"/>
            <a:ext cx="401154" cy="33365"/>
          </a:xfrm>
          <a:custGeom>
            <a:avLst/>
            <a:gdLst/>
            <a:ahLst/>
            <a:cxnLst/>
            <a:rect l="l" t="t" r="r" b="b"/>
            <a:pathLst>
              <a:path w="330743" h="27526">
                <a:moveTo>
                  <a:pt x="156665" y="0"/>
                </a:moveTo>
                <a:lnTo>
                  <a:pt x="0" y="0"/>
                </a:lnTo>
                <a:lnTo>
                  <a:pt x="0" y="27526"/>
                </a:lnTo>
                <a:lnTo>
                  <a:pt x="82699" y="27526"/>
                </a:lnTo>
                <a:lnTo>
                  <a:pt x="82699" y="5224"/>
                </a:lnTo>
                <a:lnTo>
                  <a:pt x="158513" y="5224"/>
                </a:lnTo>
                <a:lnTo>
                  <a:pt x="156665" y="0"/>
                </a:lnTo>
                <a:close/>
              </a:path>
              <a:path w="330743" h="27526">
                <a:moveTo>
                  <a:pt x="158513" y="5224"/>
                </a:moveTo>
                <a:lnTo>
                  <a:pt x="82699" y="5224"/>
                </a:lnTo>
                <a:lnTo>
                  <a:pt x="90562" y="27526"/>
                </a:lnTo>
                <a:lnTo>
                  <a:pt x="240202" y="27526"/>
                </a:lnTo>
                <a:lnTo>
                  <a:pt x="241198" y="24707"/>
                </a:lnTo>
                <a:lnTo>
                  <a:pt x="165408" y="24707"/>
                </a:lnTo>
                <a:lnTo>
                  <a:pt x="158513" y="5224"/>
                </a:lnTo>
                <a:close/>
              </a:path>
              <a:path w="330743" h="27526">
                <a:moveTo>
                  <a:pt x="330743" y="5224"/>
                </a:moveTo>
                <a:lnTo>
                  <a:pt x="248086" y="5224"/>
                </a:lnTo>
                <a:lnTo>
                  <a:pt x="248086" y="27526"/>
                </a:lnTo>
                <a:lnTo>
                  <a:pt x="330743" y="27526"/>
                </a:lnTo>
                <a:lnTo>
                  <a:pt x="330743" y="5224"/>
                </a:lnTo>
                <a:close/>
              </a:path>
              <a:path w="330743" h="27526">
                <a:moveTo>
                  <a:pt x="330743" y="0"/>
                </a:moveTo>
                <a:lnTo>
                  <a:pt x="174183" y="0"/>
                </a:lnTo>
                <a:lnTo>
                  <a:pt x="165408" y="24707"/>
                </a:lnTo>
                <a:lnTo>
                  <a:pt x="241198" y="24707"/>
                </a:lnTo>
                <a:lnTo>
                  <a:pt x="248086" y="5224"/>
                </a:lnTo>
                <a:lnTo>
                  <a:pt x="330743" y="5224"/>
                </a:lnTo>
                <a:lnTo>
                  <a:pt x="33074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bk object 36"/>
          <p:cNvSpPr/>
          <p:nvPr/>
        </p:nvSpPr>
        <p:spPr>
          <a:xfrm>
            <a:off x="22976548" y="12948988"/>
            <a:ext cx="100305" cy="0"/>
          </a:xfrm>
          <a:custGeom>
            <a:avLst/>
            <a:gdLst/>
            <a:ahLst/>
            <a:cxnLst/>
            <a:rect l="l" t="t" r="r" b="b"/>
            <a:pathLst>
              <a:path w="82699">
                <a:moveTo>
                  <a:pt x="0" y="0"/>
                </a:moveTo>
                <a:lnTo>
                  <a:pt x="82698" y="0"/>
                </a:lnTo>
              </a:path>
            </a:pathLst>
          </a:custGeom>
          <a:ln w="28776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bk object 37"/>
          <p:cNvSpPr/>
          <p:nvPr/>
        </p:nvSpPr>
        <p:spPr>
          <a:xfrm>
            <a:off x="22976548" y="13012805"/>
            <a:ext cx="100305" cy="0"/>
          </a:xfrm>
          <a:custGeom>
            <a:avLst/>
            <a:gdLst/>
            <a:ahLst/>
            <a:cxnLst/>
            <a:rect l="l" t="t" r="r" b="b"/>
            <a:pathLst>
              <a:path w="82699">
                <a:moveTo>
                  <a:pt x="0" y="0"/>
                </a:moveTo>
                <a:lnTo>
                  <a:pt x="82698" y="0"/>
                </a:lnTo>
              </a:path>
            </a:pathLst>
          </a:custGeom>
          <a:ln w="28845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bk object 38"/>
          <p:cNvSpPr/>
          <p:nvPr/>
        </p:nvSpPr>
        <p:spPr>
          <a:xfrm>
            <a:off x="22909747" y="13076561"/>
            <a:ext cx="167105" cy="0"/>
          </a:xfrm>
          <a:custGeom>
            <a:avLst/>
            <a:gdLst/>
            <a:ahLst/>
            <a:cxnLst/>
            <a:rect l="l" t="t" r="r" b="b"/>
            <a:pathLst>
              <a:path w="137775">
                <a:moveTo>
                  <a:pt x="0" y="0"/>
                </a:moveTo>
                <a:lnTo>
                  <a:pt x="137775" y="0"/>
                </a:lnTo>
              </a:path>
            </a:pathLst>
          </a:custGeom>
          <a:ln w="28734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bk object 39"/>
          <p:cNvSpPr/>
          <p:nvPr/>
        </p:nvSpPr>
        <p:spPr>
          <a:xfrm>
            <a:off x="22909747" y="13140319"/>
            <a:ext cx="167105" cy="0"/>
          </a:xfrm>
          <a:custGeom>
            <a:avLst/>
            <a:gdLst/>
            <a:ahLst/>
            <a:cxnLst/>
            <a:rect l="l" t="t" r="r" b="b"/>
            <a:pathLst>
              <a:path w="137775">
                <a:moveTo>
                  <a:pt x="0" y="0"/>
                </a:moveTo>
                <a:lnTo>
                  <a:pt x="137775" y="0"/>
                </a:lnTo>
              </a:path>
            </a:pathLst>
          </a:custGeom>
          <a:ln w="28847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bk object 40"/>
          <p:cNvSpPr/>
          <p:nvPr/>
        </p:nvSpPr>
        <p:spPr>
          <a:xfrm>
            <a:off x="23243997" y="12677143"/>
            <a:ext cx="200584" cy="33462"/>
          </a:xfrm>
          <a:custGeom>
            <a:avLst/>
            <a:gdLst/>
            <a:ahLst/>
            <a:cxnLst/>
            <a:rect l="l" t="t" r="r" b="b"/>
            <a:pathLst>
              <a:path w="165377" h="27606">
                <a:moveTo>
                  <a:pt x="165377" y="0"/>
                </a:moveTo>
                <a:lnTo>
                  <a:pt x="9853" y="0"/>
                </a:lnTo>
                <a:lnTo>
                  <a:pt x="0" y="27606"/>
                </a:lnTo>
                <a:lnTo>
                  <a:pt x="165377" y="27606"/>
                </a:lnTo>
                <a:lnTo>
                  <a:pt x="16537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bk object 41"/>
          <p:cNvSpPr/>
          <p:nvPr/>
        </p:nvSpPr>
        <p:spPr>
          <a:xfrm>
            <a:off x="23221301" y="12740955"/>
            <a:ext cx="223278" cy="33448"/>
          </a:xfrm>
          <a:custGeom>
            <a:avLst/>
            <a:gdLst/>
            <a:ahLst/>
            <a:cxnLst/>
            <a:rect l="l" t="t" r="r" b="b"/>
            <a:pathLst>
              <a:path w="184088" h="27595">
                <a:moveTo>
                  <a:pt x="184088" y="0"/>
                </a:moveTo>
                <a:lnTo>
                  <a:pt x="9842" y="0"/>
                </a:lnTo>
                <a:lnTo>
                  <a:pt x="0" y="27595"/>
                </a:lnTo>
                <a:lnTo>
                  <a:pt x="184088" y="27595"/>
                </a:lnTo>
                <a:lnTo>
                  <a:pt x="18408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bk object 42"/>
          <p:cNvSpPr/>
          <p:nvPr/>
        </p:nvSpPr>
        <p:spPr>
          <a:xfrm>
            <a:off x="23198670" y="12804693"/>
            <a:ext cx="179032" cy="33533"/>
          </a:xfrm>
          <a:custGeom>
            <a:avLst/>
            <a:gdLst/>
            <a:ahLst/>
            <a:cxnLst/>
            <a:rect l="l" t="t" r="r" b="b"/>
            <a:pathLst>
              <a:path w="147608" h="27665">
                <a:moveTo>
                  <a:pt x="147608" y="0"/>
                </a:moveTo>
                <a:lnTo>
                  <a:pt x="9842" y="0"/>
                </a:lnTo>
                <a:lnTo>
                  <a:pt x="0" y="27665"/>
                </a:lnTo>
                <a:lnTo>
                  <a:pt x="147608" y="27665"/>
                </a:lnTo>
                <a:lnTo>
                  <a:pt x="14760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bk object 43"/>
          <p:cNvSpPr/>
          <p:nvPr/>
        </p:nvSpPr>
        <p:spPr>
          <a:xfrm>
            <a:off x="23277448" y="12948988"/>
            <a:ext cx="100254" cy="0"/>
          </a:xfrm>
          <a:custGeom>
            <a:avLst/>
            <a:gdLst/>
            <a:ahLst/>
            <a:cxnLst/>
            <a:rect l="l" t="t" r="r" b="b"/>
            <a:pathLst>
              <a:path w="82657">
                <a:moveTo>
                  <a:pt x="0" y="0"/>
                </a:moveTo>
                <a:lnTo>
                  <a:pt x="82657" y="0"/>
                </a:lnTo>
              </a:path>
            </a:pathLst>
          </a:custGeom>
          <a:ln w="28776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bk object 44"/>
          <p:cNvSpPr/>
          <p:nvPr/>
        </p:nvSpPr>
        <p:spPr>
          <a:xfrm>
            <a:off x="23277448" y="13012805"/>
            <a:ext cx="100254" cy="0"/>
          </a:xfrm>
          <a:custGeom>
            <a:avLst/>
            <a:gdLst/>
            <a:ahLst/>
            <a:cxnLst/>
            <a:rect l="l" t="t" r="r" b="b"/>
            <a:pathLst>
              <a:path w="82657">
                <a:moveTo>
                  <a:pt x="0" y="0"/>
                </a:moveTo>
                <a:lnTo>
                  <a:pt x="82657" y="0"/>
                </a:lnTo>
              </a:path>
            </a:pathLst>
          </a:custGeom>
          <a:ln w="28845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bk object 45"/>
          <p:cNvSpPr/>
          <p:nvPr/>
        </p:nvSpPr>
        <p:spPr>
          <a:xfrm>
            <a:off x="23277448" y="13076561"/>
            <a:ext cx="167131" cy="0"/>
          </a:xfrm>
          <a:custGeom>
            <a:avLst/>
            <a:gdLst/>
            <a:ahLst/>
            <a:cxnLst/>
            <a:rect l="l" t="t" r="r" b="b"/>
            <a:pathLst>
              <a:path w="137796">
                <a:moveTo>
                  <a:pt x="0" y="0"/>
                </a:moveTo>
                <a:lnTo>
                  <a:pt x="137796" y="0"/>
                </a:lnTo>
              </a:path>
            </a:pathLst>
          </a:custGeom>
          <a:ln w="28734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bk object 46"/>
          <p:cNvSpPr/>
          <p:nvPr/>
        </p:nvSpPr>
        <p:spPr>
          <a:xfrm>
            <a:off x="23277448" y="13140319"/>
            <a:ext cx="167131" cy="0"/>
          </a:xfrm>
          <a:custGeom>
            <a:avLst/>
            <a:gdLst/>
            <a:ahLst/>
            <a:cxnLst/>
            <a:rect l="l" t="t" r="r" b="b"/>
            <a:pathLst>
              <a:path w="137796">
                <a:moveTo>
                  <a:pt x="0" y="0"/>
                </a:moveTo>
                <a:lnTo>
                  <a:pt x="137796" y="0"/>
                </a:lnTo>
              </a:path>
            </a:pathLst>
          </a:custGeom>
          <a:ln w="28847">
            <a:solidFill>
              <a:srgbClr val="231F2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bk object 47"/>
          <p:cNvSpPr/>
          <p:nvPr/>
        </p:nvSpPr>
        <p:spPr>
          <a:xfrm>
            <a:off x="23096982" y="12932316"/>
            <a:ext cx="160336" cy="33341"/>
          </a:xfrm>
          <a:custGeom>
            <a:avLst/>
            <a:gdLst/>
            <a:ahLst/>
            <a:cxnLst/>
            <a:rect l="l" t="t" r="r" b="b"/>
            <a:pathLst>
              <a:path w="132194" h="27506">
                <a:moveTo>
                  <a:pt x="132194" y="0"/>
                </a:moveTo>
                <a:lnTo>
                  <a:pt x="0" y="0"/>
                </a:lnTo>
                <a:lnTo>
                  <a:pt x="9633" y="27506"/>
                </a:lnTo>
                <a:lnTo>
                  <a:pt x="122708" y="27506"/>
                </a:lnTo>
                <a:lnTo>
                  <a:pt x="132194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bk object 48"/>
          <p:cNvSpPr/>
          <p:nvPr/>
        </p:nvSpPr>
        <p:spPr>
          <a:xfrm>
            <a:off x="23119207" y="12996093"/>
            <a:ext cx="115988" cy="33424"/>
          </a:xfrm>
          <a:custGeom>
            <a:avLst/>
            <a:gdLst/>
            <a:ahLst/>
            <a:cxnLst/>
            <a:rect l="l" t="t" r="r" b="b"/>
            <a:pathLst>
              <a:path w="95630" h="27575">
                <a:moveTo>
                  <a:pt x="95630" y="0"/>
                </a:moveTo>
                <a:lnTo>
                  <a:pt x="0" y="0"/>
                </a:lnTo>
                <a:lnTo>
                  <a:pt x="9664" y="27575"/>
                </a:lnTo>
                <a:lnTo>
                  <a:pt x="85955" y="27575"/>
                </a:lnTo>
                <a:lnTo>
                  <a:pt x="9563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bk object 49"/>
          <p:cNvSpPr/>
          <p:nvPr/>
        </p:nvSpPr>
        <p:spPr>
          <a:xfrm>
            <a:off x="23141597" y="13059917"/>
            <a:ext cx="71246" cy="33290"/>
          </a:xfrm>
          <a:custGeom>
            <a:avLst/>
            <a:gdLst/>
            <a:ahLst/>
            <a:cxnLst/>
            <a:rect l="l" t="t" r="r" b="b"/>
            <a:pathLst>
              <a:path w="58741" h="27464">
                <a:moveTo>
                  <a:pt x="58741" y="0"/>
                </a:moveTo>
                <a:lnTo>
                  <a:pt x="0" y="0"/>
                </a:lnTo>
                <a:lnTo>
                  <a:pt x="9622" y="27464"/>
                </a:lnTo>
                <a:lnTo>
                  <a:pt x="49181" y="27464"/>
                </a:lnTo>
                <a:lnTo>
                  <a:pt x="58741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bk object 50"/>
          <p:cNvSpPr/>
          <p:nvPr/>
        </p:nvSpPr>
        <p:spPr>
          <a:xfrm>
            <a:off x="23163949" y="13123605"/>
            <a:ext cx="26669" cy="33427"/>
          </a:xfrm>
          <a:custGeom>
            <a:avLst/>
            <a:gdLst/>
            <a:ahLst/>
            <a:cxnLst/>
            <a:rect l="l" t="t" r="r" b="b"/>
            <a:pathLst>
              <a:path w="21988" h="27577">
                <a:moveTo>
                  <a:pt x="21988" y="0"/>
                </a:moveTo>
                <a:lnTo>
                  <a:pt x="0" y="0"/>
                </a:lnTo>
                <a:lnTo>
                  <a:pt x="9570" y="27577"/>
                </a:lnTo>
                <a:lnTo>
                  <a:pt x="12355" y="27577"/>
                </a:lnTo>
                <a:lnTo>
                  <a:pt x="2198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bk object 51"/>
          <p:cNvSpPr/>
          <p:nvPr/>
        </p:nvSpPr>
        <p:spPr>
          <a:xfrm>
            <a:off x="22575457" y="12868564"/>
            <a:ext cx="279568" cy="33327"/>
          </a:xfrm>
          <a:custGeom>
            <a:avLst/>
            <a:gdLst/>
            <a:ahLst/>
            <a:cxnLst/>
            <a:rect l="l" t="t" r="r" b="b"/>
            <a:pathLst>
              <a:path w="230498" h="27495">
                <a:moveTo>
                  <a:pt x="0" y="0"/>
                </a:moveTo>
                <a:lnTo>
                  <a:pt x="0" y="27495"/>
                </a:lnTo>
                <a:lnTo>
                  <a:pt x="212412" y="27495"/>
                </a:lnTo>
                <a:lnTo>
                  <a:pt x="221021" y="19505"/>
                </a:lnTo>
                <a:lnTo>
                  <a:pt x="230498" y="8558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bk object 52"/>
          <p:cNvSpPr/>
          <p:nvPr/>
        </p:nvSpPr>
        <p:spPr>
          <a:xfrm>
            <a:off x="22909821" y="12677143"/>
            <a:ext cx="200584" cy="33462"/>
          </a:xfrm>
          <a:custGeom>
            <a:avLst/>
            <a:gdLst/>
            <a:ahLst/>
            <a:cxnLst/>
            <a:rect l="l" t="t" r="r" b="b"/>
            <a:pathLst>
              <a:path w="165377" h="27606">
                <a:moveTo>
                  <a:pt x="155513" y="0"/>
                </a:moveTo>
                <a:lnTo>
                  <a:pt x="0" y="0"/>
                </a:lnTo>
                <a:lnTo>
                  <a:pt x="0" y="27606"/>
                </a:lnTo>
                <a:lnTo>
                  <a:pt x="165377" y="27606"/>
                </a:lnTo>
                <a:lnTo>
                  <a:pt x="15551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bk object 53"/>
          <p:cNvSpPr/>
          <p:nvPr/>
        </p:nvSpPr>
        <p:spPr>
          <a:xfrm>
            <a:off x="22909821" y="12740955"/>
            <a:ext cx="223278" cy="33448"/>
          </a:xfrm>
          <a:custGeom>
            <a:avLst/>
            <a:gdLst/>
            <a:ahLst/>
            <a:cxnLst/>
            <a:rect l="l" t="t" r="r" b="b"/>
            <a:pathLst>
              <a:path w="184088" h="27595">
                <a:moveTo>
                  <a:pt x="174266" y="0"/>
                </a:moveTo>
                <a:lnTo>
                  <a:pt x="0" y="0"/>
                </a:lnTo>
                <a:lnTo>
                  <a:pt x="0" y="27595"/>
                </a:lnTo>
                <a:lnTo>
                  <a:pt x="184088" y="27595"/>
                </a:lnTo>
                <a:lnTo>
                  <a:pt x="174266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bk object 54"/>
          <p:cNvSpPr/>
          <p:nvPr/>
        </p:nvSpPr>
        <p:spPr>
          <a:xfrm>
            <a:off x="22976701" y="12804693"/>
            <a:ext cx="179032" cy="33533"/>
          </a:xfrm>
          <a:custGeom>
            <a:avLst/>
            <a:gdLst/>
            <a:ahLst/>
            <a:cxnLst/>
            <a:rect l="l" t="t" r="r" b="b"/>
            <a:pathLst>
              <a:path w="147608" h="27665">
                <a:moveTo>
                  <a:pt x="137786" y="0"/>
                </a:moveTo>
                <a:lnTo>
                  <a:pt x="0" y="0"/>
                </a:lnTo>
                <a:lnTo>
                  <a:pt x="0" y="27665"/>
                </a:lnTo>
                <a:lnTo>
                  <a:pt x="147608" y="27665"/>
                </a:lnTo>
                <a:lnTo>
                  <a:pt x="137786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bk object 55"/>
          <p:cNvSpPr/>
          <p:nvPr/>
        </p:nvSpPr>
        <p:spPr>
          <a:xfrm>
            <a:off x="22508489" y="12677143"/>
            <a:ext cx="335241" cy="33462"/>
          </a:xfrm>
          <a:custGeom>
            <a:avLst/>
            <a:gdLst/>
            <a:ahLst/>
            <a:cxnLst/>
            <a:rect l="l" t="t" r="r" b="b"/>
            <a:pathLst>
              <a:path w="276399" h="27606">
                <a:moveTo>
                  <a:pt x="0" y="0"/>
                </a:moveTo>
                <a:lnTo>
                  <a:pt x="0" y="27606"/>
                </a:lnTo>
                <a:lnTo>
                  <a:pt x="276399" y="27606"/>
                </a:lnTo>
                <a:lnTo>
                  <a:pt x="233408" y="4342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/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9/6/17</a:t>
            </a:fld>
            <a:endParaRPr lang="en-US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30635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219201" y="3154680"/>
            <a:ext cx="10607039" cy="90525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2557760" y="3154680"/>
            <a:ext cx="10607039" cy="90525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9/6/17</a:t>
            </a:fld>
            <a:endParaRPr lang="en-US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25497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9/6/17</a:t>
            </a:fld>
            <a:endParaRPr lang="en-US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649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" y="5"/>
            <a:ext cx="24383999" cy="13707336"/>
          </a:xfrm>
          <a:custGeom>
            <a:avLst/>
            <a:gdLst/>
            <a:ahLst/>
            <a:cxnLst/>
            <a:rect l="l" t="t" r="r" b="b"/>
            <a:pathLst>
              <a:path w="20104099" h="11308552">
                <a:moveTo>
                  <a:pt x="0" y="11308552"/>
                </a:moveTo>
                <a:lnTo>
                  <a:pt x="20104099" y="11308552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2"/>
                </a:lnTo>
                <a:close/>
              </a:path>
            </a:pathLst>
          </a:custGeom>
          <a:solidFill>
            <a:srgbClr val="363C42"/>
          </a:solidFill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2" y="8659"/>
            <a:ext cx="24383999" cy="13707341"/>
          </a:xfrm>
          <a:prstGeom prst="rect">
            <a:avLst/>
          </a:prstGeom>
          <a:blipFill>
            <a:blip r:embed="rId2" cstate="print">
              <a:alphaModFix amt="20000"/>
            </a:blip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algn="l" defTabSz="1108801" hangingPunct="1"/>
            <a:endParaRPr sz="22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9/6/17</a:t>
            </a:fld>
            <a:endParaRPr lang="en-US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063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"/>
            <a:ext cx="24384000" cy="1371523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325C80"/>
          </a:solidFill>
        </p:spPr>
        <p:txBody>
          <a:bodyPr wrap="square" lIns="0" tIns="0" rIns="0" bIns="0" rtlCol="0"/>
          <a:lstStyle/>
          <a:p>
            <a:endParaRPr sz="610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2146627" y="13081001"/>
            <a:ext cx="414978" cy="373063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7" name="Shape 2"/>
          <p:cNvSpPr>
            <a:spLocks noGrp="1"/>
          </p:cNvSpPr>
          <p:nvPr>
            <p:ph type="title"/>
          </p:nvPr>
        </p:nvSpPr>
        <p:spPr>
          <a:xfrm>
            <a:off x="1682752" y="2209134"/>
            <a:ext cx="21005799" cy="16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96" tIns="50796" rIns="50796" bIns="50796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8" name="Shape 3"/>
          <p:cNvSpPr>
            <a:spLocks noGrp="1"/>
          </p:cNvSpPr>
          <p:nvPr>
            <p:ph idx="1"/>
          </p:nvPr>
        </p:nvSpPr>
        <p:spPr>
          <a:xfrm>
            <a:off x="1689103" y="4191001"/>
            <a:ext cx="21005799" cy="825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96" tIns="50796" rIns="50796" bIns="50796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531448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" y="2"/>
            <a:ext cx="6830755" cy="13715230"/>
          </a:xfrm>
          <a:custGeom>
            <a:avLst/>
            <a:gdLst/>
            <a:ahLst/>
            <a:cxnLst/>
            <a:rect l="l" t="t" r="r" b="b"/>
            <a:pathLst>
              <a:path w="5631815" h="11308715">
                <a:moveTo>
                  <a:pt x="0" y="11308556"/>
                </a:moveTo>
                <a:lnTo>
                  <a:pt x="0" y="0"/>
                </a:lnTo>
                <a:lnTo>
                  <a:pt x="5631608" y="0"/>
                </a:lnTo>
                <a:lnTo>
                  <a:pt x="5631608" y="11308556"/>
                </a:lnTo>
                <a:lnTo>
                  <a:pt x="0" y="11308556"/>
                </a:lnTo>
                <a:close/>
              </a:path>
            </a:pathLst>
          </a:custGeom>
          <a:solidFill>
            <a:srgbClr val="325C80"/>
          </a:solidFill>
        </p:spPr>
        <p:txBody>
          <a:bodyPr wrap="square" lIns="0" tIns="0" rIns="0" bIns="0" rtlCol="0"/>
          <a:lstStyle/>
          <a:p>
            <a:endParaRPr sz="6100" dirty="0"/>
          </a:p>
        </p:txBody>
      </p:sp>
      <p:sp>
        <p:nvSpPr>
          <p:cNvPr id="8" name="Shape 2"/>
          <p:cNvSpPr>
            <a:spLocks noGrp="1"/>
          </p:cNvSpPr>
          <p:nvPr>
            <p:ph type="title"/>
          </p:nvPr>
        </p:nvSpPr>
        <p:spPr>
          <a:xfrm>
            <a:off x="7194884" y="631900"/>
            <a:ext cx="16408068" cy="1876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96" tIns="50796" rIns="50796" bIns="50796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Shape 3"/>
          <p:cNvSpPr>
            <a:spLocks noGrp="1"/>
          </p:cNvSpPr>
          <p:nvPr>
            <p:ph idx="1"/>
          </p:nvPr>
        </p:nvSpPr>
        <p:spPr>
          <a:xfrm>
            <a:off x="7194884" y="2947550"/>
            <a:ext cx="16408068" cy="10142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96" tIns="50796" rIns="50796" bIns="50796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70505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2596813" y="3661172"/>
            <a:ext cx="10001250" cy="88403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785938" y="3661172"/>
            <a:ext cx="10001250" cy="8840391"/>
          </a:xfrm>
          <a:prstGeom prst="rect">
            <a:avLst/>
          </a:prstGeom>
        </p:spPr>
        <p:txBody>
          <a:bodyPr/>
          <a:lstStyle>
            <a:lvl1pPr marL="482220" indent="-482220">
              <a:spcBef>
                <a:spcPts val="4500"/>
              </a:spcBef>
              <a:defRPr sz="3938"/>
            </a:lvl1pPr>
            <a:lvl2pPr marL="964441" indent="-482220">
              <a:spcBef>
                <a:spcPts val="4500"/>
              </a:spcBef>
              <a:defRPr sz="3938"/>
            </a:lvl2pPr>
            <a:lvl3pPr marL="1446661" indent="-482220">
              <a:spcBef>
                <a:spcPts val="4500"/>
              </a:spcBef>
              <a:defRPr sz="3938"/>
            </a:lvl3pPr>
            <a:lvl4pPr marL="1928881" indent="-482220">
              <a:spcBef>
                <a:spcPts val="4500"/>
              </a:spcBef>
              <a:defRPr sz="3938"/>
            </a:lvl4pPr>
            <a:lvl5pPr marL="2411101" indent="-482220">
              <a:spcBef>
                <a:spcPts val="4500"/>
              </a:spcBef>
              <a:defRPr sz="3938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419324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47890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190738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2"/>
            <a:ext cx="20726400" cy="2940051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219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6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6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3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9200" y="12712701"/>
            <a:ext cx="5689600" cy="730251"/>
          </a:xfrm>
          <a:prstGeom prst="rect">
            <a:avLst/>
          </a:prstGeom>
        </p:spPr>
        <p:txBody>
          <a:bodyPr/>
          <a:lstStyle/>
          <a:p>
            <a:fld id="{DFE2064C-F1B3-484A-8F68-D7EF51690470}" type="datetimeFigureOut">
              <a:rPr lang="en-US" smtClean="0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31200" y="12712701"/>
            <a:ext cx="7721600" cy="7302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B9A1-BD25-B44E-B518-CAE37F144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71" y="673101"/>
            <a:ext cx="18135600" cy="8737600"/>
          </a:xfrm>
          <a:prstGeom prst="rect">
            <a:avLst/>
          </a:prstGeom>
        </p:spPr>
        <p:txBody>
          <a:bodyPr lIns="34144" tIns="17077" rIns="34144" bIns="17077" anchor="t">
            <a:noAutofit/>
          </a:bodyPr>
          <a:lstStyle/>
          <a:p>
            <a:r>
              <a:rPr lang="sv-SE"/>
              <a:t>Drag picture to placeholder or click icon to add</a:t>
            </a:r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35004" y="9448802"/>
            <a:ext cx="23113999" cy="2006600"/>
          </a:xfrm>
          <a:prstGeom prst="rect">
            <a:avLst/>
          </a:prstGeom>
        </p:spPr>
        <p:txBody>
          <a:bodyPr anchor="b"/>
          <a:lstStyle/>
          <a:p>
            <a:r>
              <a:rPr lang="sv-SE"/>
              <a:t>Click to edit Master title style</a:t>
            </a:r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35004" y="11518996"/>
            <a:ext cx="23113999" cy="158750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00"/>
            </a:lvl1pPr>
            <a:lvl2pPr marL="0" indent="227646" algn="ctr">
              <a:spcBef>
                <a:spcPts val="0"/>
              </a:spcBef>
              <a:buSzTx/>
              <a:buNone/>
              <a:defRPr sz="4200"/>
            </a:lvl2pPr>
            <a:lvl3pPr marL="0" indent="455290" algn="ctr">
              <a:spcBef>
                <a:spcPts val="0"/>
              </a:spcBef>
              <a:buSzTx/>
              <a:buNone/>
              <a:defRPr sz="4200"/>
            </a:lvl3pPr>
            <a:lvl4pPr marL="0" indent="682936" algn="ctr">
              <a:spcBef>
                <a:spcPts val="0"/>
              </a:spcBef>
              <a:buSzTx/>
              <a:buNone/>
              <a:defRPr sz="4200"/>
            </a:lvl4pPr>
            <a:lvl5pPr marL="0" indent="910536" algn="ctr">
              <a:spcBef>
                <a:spcPts val="0"/>
              </a:spcBef>
              <a:buSzTx/>
              <a:buNone/>
              <a:defRPr sz="4200"/>
            </a:lvl5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48909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theme" Target="../theme/theme3.xml"/><Relationship Id="rId7" Type="http://schemas.openxmlformats.org/officeDocument/2006/relationships/image" Target="../media/image4.jpe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theme" Target="../theme/theme4.xml"/><Relationship Id="rId7" Type="http://schemas.openxmlformats.org/officeDocument/2006/relationships/image" Target="../media/image4.jpe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2752" y="2209134"/>
            <a:ext cx="21005799" cy="16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96" tIns="50796" rIns="50796" bIns="50796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3" y="4191001"/>
            <a:ext cx="21005799" cy="825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96" tIns="50796" rIns="50796" bIns="50796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26860" y="13081001"/>
            <a:ext cx="517586" cy="475606"/>
          </a:xfrm>
          <a:prstGeom prst="rect">
            <a:avLst/>
          </a:prstGeom>
          <a:ln w="12700">
            <a:miter lim="400000"/>
          </a:ln>
        </p:spPr>
        <p:txBody>
          <a:bodyPr wrap="none" lIns="50796" tIns="50796" rIns="50796" bIns="50796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736" r:id="rId2"/>
    <p:sldLayoutId id="2147483737" r:id="rId3"/>
    <p:sldLayoutId id="2147483738" r:id="rId4"/>
    <p:sldLayoutId id="2147483773" r:id="rId5"/>
    <p:sldLayoutId id="2147483774" r:id="rId6"/>
    <p:sldLayoutId id="2147483776" r:id="rId7"/>
    <p:sldLayoutId id="2147483777" r:id="rId8"/>
  </p:sldLayoutIdLst>
  <p:transition spd="med"/>
  <p:txStyles>
    <p:titleStyle>
      <a:lvl1pPr marL="0" marR="0" indent="0" algn="l" defTabSz="8254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580" algn="ctr" defTabSz="8254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159" algn="ctr" defTabSz="8254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739" algn="ctr" defTabSz="8254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317" algn="ctr" defTabSz="8254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897" algn="ctr" defTabSz="8254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476" algn="ctr" defTabSz="8254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056" algn="ctr" defTabSz="8254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635" algn="ctr" defTabSz="8254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4943" marR="0" indent="-634943" algn="l" defTabSz="825425" rtl="0" eaLnBrk="1" latinLnBrk="0" hangingPunct="1">
        <a:lnSpc>
          <a:spcPct val="100000"/>
        </a:lnSpc>
        <a:spcBef>
          <a:spcPts val="5899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69886" marR="0" indent="-634943" algn="l" defTabSz="825425" rtl="0" eaLnBrk="1" latinLnBrk="0" hangingPunct="1">
        <a:lnSpc>
          <a:spcPct val="100000"/>
        </a:lnSpc>
        <a:spcBef>
          <a:spcPts val="5899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4828" marR="0" indent="-634943" algn="l" defTabSz="825425" rtl="0" eaLnBrk="1" latinLnBrk="0" hangingPunct="1">
        <a:lnSpc>
          <a:spcPct val="100000"/>
        </a:lnSpc>
        <a:spcBef>
          <a:spcPts val="5899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39771" marR="0" indent="-634943" algn="l" defTabSz="825425" rtl="0" eaLnBrk="1" latinLnBrk="0" hangingPunct="1">
        <a:lnSpc>
          <a:spcPct val="100000"/>
        </a:lnSpc>
        <a:spcBef>
          <a:spcPts val="5899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4714" marR="0" indent="-634943" algn="l" defTabSz="825425" rtl="0" eaLnBrk="1" latinLnBrk="0" hangingPunct="1">
        <a:lnSpc>
          <a:spcPct val="100000"/>
        </a:lnSpc>
        <a:spcBef>
          <a:spcPts val="5899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09657" marR="0" indent="-634943" algn="l" defTabSz="825425" rtl="0" eaLnBrk="1" latinLnBrk="0" hangingPunct="1">
        <a:lnSpc>
          <a:spcPct val="100000"/>
        </a:lnSpc>
        <a:spcBef>
          <a:spcPts val="5899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4600" marR="0" indent="-634943" algn="l" defTabSz="825425" rtl="0" eaLnBrk="1" latinLnBrk="0" hangingPunct="1">
        <a:lnSpc>
          <a:spcPct val="100000"/>
        </a:lnSpc>
        <a:spcBef>
          <a:spcPts val="5899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79543" marR="0" indent="-634943" algn="l" defTabSz="825425" rtl="0" eaLnBrk="1" latinLnBrk="0" hangingPunct="1">
        <a:lnSpc>
          <a:spcPct val="100000"/>
        </a:lnSpc>
        <a:spcBef>
          <a:spcPts val="5899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4485" marR="0" indent="-634943" algn="l" defTabSz="825425" rtl="0" eaLnBrk="1" latinLnBrk="0" hangingPunct="1">
        <a:lnSpc>
          <a:spcPct val="100000"/>
        </a:lnSpc>
        <a:spcBef>
          <a:spcPts val="5899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4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580" algn="ctr" defTabSz="8254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159" algn="ctr" defTabSz="8254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739" algn="ctr" defTabSz="8254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317" algn="ctr" defTabSz="8254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897" algn="ctr" defTabSz="8254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476" algn="ctr" defTabSz="8254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056" algn="ctr" defTabSz="8254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635" algn="ctr" defTabSz="8254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45" y="952501"/>
            <a:ext cx="21005799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982" tIns="18982" rIns="18982" bIns="18982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45" y="3238596"/>
            <a:ext cx="21005799" cy="92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982" tIns="18982" rIns="18982" bIns="18982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60496" y="13081002"/>
            <a:ext cx="450310" cy="407672"/>
          </a:xfrm>
          <a:prstGeom prst="rect">
            <a:avLst/>
          </a:prstGeom>
          <a:ln w="12700">
            <a:miter lim="400000"/>
          </a:ln>
        </p:spPr>
        <p:txBody>
          <a:bodyPr wrap="none" lIns="18982" tIns="18982" rIns="18982" bIns="18982">
            <a:spAutoFit/>
          </a:bodyPr>
          <a:lstStyle>
            <a:lvl1pPr>
              <a:defRPr sz="2400"/>
            </a:lvl1pPr>
          </a:lstStyle>
          <a:p>
            <a:pPr defTabSz="822032"/>
            <a:fld id="{86CB4B4D-7CA3-9044-876B-883B54F8677D}" type="slidenum">
              <a:rPr lang="tr-TR" smtClean="0"/>
              <a:pPr defTabSz="822032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795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7" r:id="rId3"/>
    <p:sldLayoutId id="2147483758" r:id="rId4"/>
    <p:sldLayoutId id="2147483759" r:id="rId5"/>
    <p:sldLayoutId id="2147483772" r:id="rId6"/>
    <p:sldLayoutId id="2147483778" r:id="rId7"/>
  </p:sldLayoutIdLst>
  <p:transition spd="med"/>
  <p:txStyles>
    <p:titleStyle>
      <a:lvl1pPr marL="0" marR="0" indent="0" algn="ctr" defTabSz="82203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7646" algn="ctr" defTabSz="82203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5290" algn="ctr" defTabSz="82203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2936" algn="ctr" defTabSz="82203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0536" algn="ctr" defTabSz="82203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38215" algn="ctr" defTabSz="82203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65841" algn="ctr" defTabSz="82203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3496" algn="ctr" defTabSz="82203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1147" algn="ctr" defTabSz="82203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2332" marR="0" indent="-632332" algn="l" defTabSz="822032" rtl="0" eaLnBrk="1" latinLnBrk="0" hangingPunct="1">
        <a:lnSpc>
          <a:spcPct val="100000"/>
        </a:lnSpc>
        <a:spcBef>
          <a:spcPts val="5898"/>
        </a:spcBef>
        <a:spcAft>
          <a:spcPts val="0"/>
        </a:spcAft>
        <a:buClrTx/>
        <a:buSzPct val="75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64673" marR="0" indent="-632332" algn="l" defTabSz="822032" rtl="0" eaLnBrk="1" latinLnBrk="0" hangingPunct="1">
        <a:lnSpc>
          <a:spcPct val="100000"/>
        </a:lnSpc>
        <a:spcBef>
          <a:spcPts val="5898"/>
        </a:spcBef>
        <a:spcAft>
          <a:spcPts val="0"/>
        </a:spcAft>
        <a:buClrTx/>
        <a:buSzPct val="75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897002" marR="0" indent="-632332" algn="l" defTabSz="822032" rtl="0" eaLnBrk="1" latinLnBrk="0" hangingPunct="1">
        <a:lnSpc>
          <a:spcPct val="100000"/>
        </a:lnSpc>
        <a:spcBef>
          <a:spcPts val="5898"/>
        </a:spcBef>
        <a:spcAft>
          <a:spcPts val="0"/>
        </a:spcAft>
        <a:buClrTx/>
        <a:buSzPct val="75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29342" marR="0" indent="-632332" algn="l" defTabSz="822032" rtl="0" eaLnBrk="1" latinLnBrk="0" hangingPunct="1">
        <a:lnSpc>
          <a:spcPct val="100000"/>
        </a:lnSpc>
        <a:spcBef>
          <a:spcPts val="5898"/>
        </a:spcBef>
        <a:spcAft>
          <a:spcPts val="0"/>
        </a:spcAft>
        <a:buClrTx/>
        <a:buSzPct val="75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61680" marR="0" indent="-632332" algn="l" defTabSz="822032" rtl="0" eaLnBrk="1" latinLnBrk="0" hangingPunct="1">
        <a:lnSpc>
          <a:spcPct val="100000"/>
        </a:lnSpc>
        <a:spcBef>
          <a:spcPts val="5898"/>
        </a:spcBef>
        <a:spcAft>
          <a:spcPts val="0"/>
        </a:spcAft>
        <a:buClrTx/>
        <a:buSzPct val="75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794007" marR="0" indent="-632332" algn="l" defTabSz="822032" rtl="0" eaLnBrk="1" latinLnBrk="0" hangingPunct="1">
        <a:lnSpc>
          <a:spcPct val="100000"/>
        </a:lnSpc>
        <a:spcBef>
          <a:spcPts val="5898"/>
        </a:spcBef>
        <a:spcAft>
          <a:spcPts val="0"/>
        </a:spcAft>
        <a:buClrTx/>
        <a:buSzPct val="75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26360" marR="0" indent="-632332" algn="l" defTabSz="822032" rtl="0" eaLnBrk="1" latinLnBrk="0" hangingPunct="1">
        <a:lnSpc>
          <a:spcPct val="100000"/>
        </a:lnSpc>
        <a:spcBef>
          <a:spcPts val="5898"/>
        </a:spcBef>
        <a:spcAft>
          <a:spcPts val="0"/>
        </a:spcAft>
        <a:buClrTx/>
        <a:buSzPct val="75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58698" marR="0" indent="-632332" algn="l" defTabSz="822032" rtl="0" eaLnBrk="1" latinLnBrk="0" hangingPunct="1">
        <a:lnSpc>
          <a:spcPct val="100000"/>
        </a:lnSpc>
        <a:spcBef>
          <a:spcPts val="5898"/>
        </a:spcBef>
        <a:spcAft>
          <a:spcPts val="0"/>
        </a:spcAft>
        <a:buClrTx/>
        <a:buSzPct val="75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691068" marR="0" indent="-632332" algn="l" defTabSz="822032" rtl="0" eaLnBrk="1" latinLnBrk="0" hangingPunct="1">
        <a:lnSpc>
          <a:spcPct val="100000"/>
        </a:lnSpc>
        <a:spcBef>
          <a:spcPts val="5898"/>
        </a:spcBef>
        <a:spcAft>
          <a:spcPts val="0"/>
        </a:spcAft>
        <a:buClrTx/>
        <a:buSzPct val="75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203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7646" algn="ctr" defTabSz="82203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5290" algn="ctr" defTabSz="82203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2936" algn="ctr" defTabSz="82203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0536" algn="ctr" defTabSz="82203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38215" algn="ctr" defTabSz="82203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65841" algn="ctr" defTabSz="82203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3496" algn="ctr" defTabSz="82203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1147" algn="ctr" defTabSz="82203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2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9422" y="887551"/>
            <a:ext cx="22465158" cy="33874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19202" y="3154680"/>
            <a:ext cx="21945599" cy="90525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290562" y="12755882"/>
            <a:ext cx="7802879" cy="6858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108701" hangingPunct="1"/>
            <a:endParaRPr lang="en-US" sz="2200" kern="12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219202" y="12755882"/>
            <a:ext cx="5608320" cy="6858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108701" hangingPunct="1"/>
            <a:fld id="{1D8BD707-D9CF-40AE-B4C6-C98DA3205C09}" type="datetimeFigureOut">
              <a:rPr lang="en-US" sz="2200" kern="120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108701" hangingPunct="1"/>
              <a:t>9/6/17</a:t>
            </a:fld>
            <a:endParaRPr lang="en-US" sz="2200" kern="1200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7556482" y="12755882"/>
            <a:ext cx="5608320" cy="6858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108701" hangingPunct="1"/>
            <a:fld id="{B6F15528-21DE-4FAA-801E-634DDDAF4B2B}" type="slidenum">
              <a:rPr lang="en-US" sz="2200" kern="120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108701" hangingPunct="1"/>
              <a:t>‹#›</a:t>
            </a:fld>
            <a:endParaRPr lang="en-US" sz="2200" kern="12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150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</p:sldLayoutIdLst>
  <p:timing>
    <p:tnLst>
      <p:par>
        <p:cTn id="1" dur="indefinite" restart="never" nodeType="tmRoot"/>
      </p:par>
    </p:tnLst>
  </p:timing>
  <p:txStyles>
    <p:titleStyle>
      <a:lvl1pPr algn="l" defTabSz="1108701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7175" indent="-277175" algn="l" defTabSz="1108701" rtl="0" eaLnBrk="1" latinLnBrk="0" hangingPunct="1">
        <a:lnSpc>
          <a:spcPct val="90000"/>
        </a:lnSpc>
        <a:spcBef>
          <a:spcPts val="1213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31526" indent="-277175" algn="l" defTabSz="1108701" rtl="0" eaLnBrk="1" latinLnBrk="0" hangingPunct="1">
        <a:lnSpc>
          <a:spcPct val="90000"/>
        </a:lnSpc>
        <a:spcBef>
          <a:spcPts val="606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85877" indent="-277175" algn="l" defTabSz="1108701" rtl="0" eaLnBrk="1" latinLnBrk="0" hangingPunct="1">
        <a:lnSpc>
          <a:spcPct val="90000"/>
        </a:lnSpc>
        <a:spcBef>
          <a:spcPts val="606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40228" indent="-277175" algn="l" defTabSz="1108701" rtl="0" eaLnBrk="1" latinLnBrk="0" hangingPunct="1">
        <a:lnSpc>
          <a:spcPct val="90000"/>
        </a:lnSpc>
        <a:spcBef>
          <a:spcPts val="606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94579" indent="-277175" algn="l" defTabSz="1108701" rtl="0" eaLnBrk="1" latinLnBrk="0" hangingPunct="1">
        <a:lnSpc>
          <a:spcPct val="90000"/>
        </a:lnSpc>
        <a:spcBef>
          <a:spcPts val="606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930" indent="-277175" algn="l" defTabSz="1108701" rtl="0" eaLnBrk="1" latinLnBrk="0" hangingPunct="1">
        <a:lnSpc>
          <a:spcPct val="90000"/>
        </a:lnSpc>
        <a:spcBef>
          <a:spcPts val="606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603281" indent="-277175" algn="l" defTabSz="1108701" rtl="0" eaLnBrk="1" latinLnBrk="0" hangingPunct="1">
        <a:lnSpc>
          <a:spcPct val="90000"/>
        </a:lnSpc>
        <a:spcBef>
          <a:spcPts val="606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57631" indent="-277175" algn="l" defTabSz="1108701" rtl="0" eaLnBrk="1" latinLnBrk="0" hangingPunct="1">
        <a:lnSpc>
          <a:spcPct val="90000"/>
        </a:lnSpc>
        <a:spcBef>
          <a:spcPts val="606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711982" indent="-277175" algn="l" defTabSz="1108701" rtl="0" eaLnBrk="1" latinLnBrk="0" hangingPunct="1">
        <a:lnSpc>
          <a:spcPct val="90000"/>
        </a:lnSpc>
        <a:spcBef>
          <a:spcPts val="606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870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4351" algn="l" defTabSz="110870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08701" algn="l" defTabSz="110870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63052" algn="l" defTabSz="110870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17403" algn="l" defTabSz="110870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71754" algn="l" defTabSz="110870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26105" algn="l" defTabSz="110870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80456" algn="l" defTabSz="110870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434807" algn="l" defTabSz="110870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2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9421" y="887550"/>
            <a:ext cx="22465158" cy="33874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19201" y="3154680"/>
            <a:ext cx="21945599" cy="90525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290561" y="12755881"/>
            <a:ext cx="7802879" cy="6858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108801" hangingPunct="1"/>
            <a:endParaRPr sz="2200" kern="12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219201" y="12755881"/>
            <a:ext cx="5608320" cy="6858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108801" hangingPunct="1"/>
            <a:fld id="{1D8BD707-D9CF-40AE-B4C6-C98DA3205C09}" type="datetimeFigureOut">
              <a:rPr lang="en-US" sz="2200" kern="120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108801" hangingPunct="1"/>
              <a:t>9/6/17</a:t>
            </a:fld>
            <a:endParaRPr lang="en-US" sz="2200" kern="1200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7556481" y="12755881"/>
            <a:ext cx="5608320" cy="6858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108801" hangingPunct="1"/>
            <a:fld id="{B6F15528-21DE-4FAA-801E-634DDDAF4B2B}" type="slidenum">
              <a:rPr sz="2200" kern="120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108801" hangingPunct="1"/>
              <a:t>‹#›</a:t>
            </a:fld>
            <a:endParaRPr sz="2200" kern="12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8389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</p:sldLayoutIdLst>
  <p:timing>
    <p:tnLst>
      <p:par>
        <p:cTn id="1" dur="indefinite" restart="never" nodeType="tmRoot"/>
      </p:par>
    </p:tnLst>
  </p:timing>
  <p:txStyles>
    <p:titleStyle>
      <a:lvl1pPr algn="l" defTabSz="1108801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7200" indent="-277200" algn="l" defTabSz="1108801" rtl="0" eaLnBrk="1" latinLnBrk="0" hangingPunct="1">
        <a:lnSpc>
          <a:spcPct val="90000"/>
        </a:lnSpc>
        <a:spcBef>
          <a:spcPts val="1213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31601" indent="-277200" algn="l" defTabSz="1108801" rtl="0" eaLnBrk="1" latinLnBrk="0" hangingPunct="1">
        <a:lnSpc>
          <a:spcPct val="90000"/>
        </a:lnSpc>
        <a:spcBef>
          <a:spcPts val="606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86002" indent="-277200" algn="l" defTabSz="1108801" rtl="0" eaLnBrk="1" latinLnBrk="0" hangingPunct="1">
        <a:lnSpc>
          <a:spcPct val="90000"/>
        </a:lnSpc>
        <a:spcBef>
          <a:spcPts val="606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40403" indent="-277200" algn="l" defTabSz="1108801" rtl="0" eaLnBrk="1" latinLnBrk="0" hangingPunct="1">
        <a:lnSpc>
          <a:spcPct val="90000"/>
        </a:lnSpc>
        <a:spcBef>
          <a:spcPts val="606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94803" indent="-277200" algn="l" defTabSz="1108801" rtl="0" eaLnBrk="1" latinLnBrk="0" hangingPunct="1">
        <a:lnSpc>
          <a:spcPct val="90000"/>
        </a:lnSpc>
        <a:spcBef>
          <a:spcPts val="606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49204" indent="-277200" algn="l" defTabSz="1108801" rtl="0" eaLnBrk="1" latinLnBrk="0" hangingPunct="1">
        <a:lnSpc>
          <a:spcPct val="90000"/>
        </a:lnSpc>
        <a:spcBef>
          <a:spcPts val="606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603605" indent="-277200" algn="l" defTabSz="1108801" rtl="0" eaLnBrk="1" latinLnBrk="0" hangingPunct="1">
        <a:lnSpc>
          <a:spcPct val="90000"/>
        </a:lnSpc>
        <a:spcBef>
          <a:spcPts val="606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58005" indent="-277200" algn="l" defTabSz="1108801" rtl="0" eaLnBrk="1" latinLnBrk="0" hangingPunct="1">
        <a:lnSpc>
          <a:spcPct val="90000"/>
        </a:lnSpc>
        <a:spcBef>
          <a:spcPts val="606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712406" indent="-277200" algn="l" defTabSz="1108801" rtl="0" eaLnBrk="1" latinLnBrk="0" hangingPunct="1">
        <a:lnSpc>
          <a:spcPct val="90000"/>
        </a:lnSpc>
        <a:spcBef>
          <a:spcPts val="606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880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4401" algn="l" defTabSz="110880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08801" algn="l" defTabSz="110880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63202" algn="l" defTabSz="110880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17603" algn="l" defTabSz="110880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72004" algn="l" defTabSz="110880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26404" algn="l" defTabSz="110880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80805" algn="l" defTabSz="110880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435206" algn="l" defTabSz="110880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hyperlink" Target="http://blog.filipeflop.com/wireless/controle-monitoramento-iot-nodemcu-e-mqtt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blog.filipeflop.com/wireless/controle-monitoramento-iot-nodemcu-e-mqtt.html" TargetMode="Externa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hyperlink" Target="https://console.ng.bluemix.net/registration/" TargetMode="External"/><Relationship Id="rId3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Main/Software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afruit/Adafruit_BMP085_Unified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arduino.esp8266.com/stable/package_esp8266com_index.js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adafruit/Adafruit_BMP085_Unifie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hyperlink" Target="http://blog.filipeflop.com/wireless/esp8266-arduino-tutorial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sp8266.com/wiki/doku.php?id=esp8266-module-family" TargetMode="External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hyperlink" Target="https://console.ng.bluemix.net/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iscover-iot.eu-gb.mybluemix.net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cesariojr" TargetMode="External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internetofthings.ibmcloud.com/" TargetMode="External"/><Relationship Id="rId4" Type="http://schemas.openxmlformats.org/officeDocument/2006/relationships/hyperlink" Target="http://bit.ly/IoTBrazil" TargetMode="External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recipes" TargetMode="External"/><Relationship Id="rId4" Type="http://schemas.openxmlformats.org/officeDocument/2006/relationships/hyperlink" Target="http://quickstart.internetofthings.ibmcloud.com/iotsensor" TargetMode="External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quickstart.internetofthings.ibmcloud.com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Q7039Vz1Gg" TargetMode="External"/><Relationship Id="rId4" Type="http://schemas.openxmlformats.org/officeDocument/2006/relationships/hyperlink" Target="https://www.coursera.org/learn/developer-iot" TargetMode="External"/><Relationship Id="rId5" Type="http://schemas.openxmlformats.org/officeDocument/2006/relationships/hyperlink" Target="https://media.readthedocs.org/pdf/iotf/latest/iotf.pdf" TargetMode="External"/><Relationship Id="rId6" Type="http://schemas.openxmlformats.org/officeDocument/2006/relationships/hyperlink" Target="https://www.iot-academy.info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internetofthings.ibmcloud.com/getting_started/concepts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7500" y="12524377"/>
            <a:ext cx="7467696" cy="82819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598953" algn="l" defTabSz="1108601" hangingPunct="1"/>
            <a:r>
              <a:rPr sz="4900" b="1" kern="1200" spc="-236" dirty="0">
                <a:solidFill>
                  <a:prstClr val="black"/>
                </a:solidFill>
                <a:latin typeface="Arial"/>
                <a:cs typeface="Arial"/>
              </a:rPr>
              <a:t>IB</a:t>
            </a:r>
            <a:r>
              <a:rPr sz="4900" b="1" kern="1200" spc="-164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4900" kern="1200" spc="-47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4900" kern="1200" spc="-255" dirty="0">
                <a:solidFill>
                  <a:prstClr val="black"/>
                </a:solidFill>
                <a:latin typeface="Arial"/>
                <a:cs typeface="Arial"/>
              </a:rPr>
              <a:t>Studios São Paulo</a:t>
            </a:r>
            <a:endParaRPr sz="4900" kern="12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4098" y="946727"/>
            <a:ext cx="18483124" cy="1897047"/>
          </a:xfrm>
          <a:prstGeom prst="rect">
            <a:avLst/>
          </a:prstGeom>
          <a:noFill/>
        </p:spPr>
        <p:txBody>
          <a:bodyPr wrap="square" lIns="110860" tIns="55430" rIns="110860" bIns="55430" rtlCol="0">
            <a:spAutoFit/>
          </a:bodyPr>
          <a:lstStyle/>
          <a:p>
            <a:pPr algn="l" defTabSz="1108601" hangingPunct="1"/>
            <a:r>
              <a:rPr lang="en-US" sz="11600" kern="1200" dirty="0" err="1" smtClean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Hackatruck</a:t>
            </a:r>
            <a:r>
              <a:rPr lang="en-US" sz="11600" kern="1200" dirty="0" smtClean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 IoT</a:t>
            </a:r>
            <a:endParaRPr lang="en-US" sz="8700" kern="12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1978" y="6211446"/>
            <a:ext cx="7694520" cy="1912436"/>
          </a:xfrm>
          <a:prstGeom prst="rect">
            <a:avLst/>
          </a:prstGeom>
          <a:noFill/>
        </p:spPr>
        <p:txBody>
          <a:bodyPr wrap="none" lIns="110860" tIns="55430" rIns="110860" bIns="55430" rtlCol="0">
            <a:spAutoFit/>
          </a:bodyPr>
          <a:lstStyle/>
          <a:p>
            <a:pPr algn="l" defTabSz="1108601" hangingPunct="1"/>
            <a:r>
              <a:rPr lang="en-US" sz="3900" b="1" kern="12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Presenter: </a:t>
            </a:r>
            <a:r>
              <a:rPr lang="en-US" sz="3900" kern="1200" dirty="0" smtClean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José Maria Cesário Jr</a:t>
            </a:r>
          </a:p>
          <a:p>
            <a:pPr algn="l" defTabSz="1108601" hangingPunct="1"/>
            <a:r>
              <a:rPr lang="en-US" sz="3900" kern="1200" dirty="0" err="1" smtClean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cesarioj@br.ibm.com</a:t>
            </a:r>
            <a:endParaRPr lang="en-US" sz="3900" kern="12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l" defTabSz="1108601" hangingPunct="1"/>
            <a:r>
              <a:rPr lang="en-US" sz="3900" kern="12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Watson </a:t>
            </a:r>
            <a:r>
              <a:rPr lang="en-US" sz="3900" kern="1200" dirty="0" err="1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IoT</a:t>
            </a:r>
            <a:r>
              <a:rPr lang="en-US" sz="3900" kern="12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 Platform Brazil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1750" y="8376761"/>
            <a:ext cx="3003492" cy="712107"/>
          </a:xfrm>
          <a:prstGeom prst="rect">
            <a:avLst/>
          </a:prstGeom>
          <a:noFill/>
        </p:spPr>
        <p:txBody>
          <a:bodyPr wrap="none" lIns="110860" tIns="55430" rIns="110860" bIns="55430" rtlCol="0">
            <a:spAutoFit/>
          </a:bodyPr>
          <a:lstStyle/>
          <a:p>
            <a:pPr algn="l" defTabSz="1108601" hangingPunct="1"/>
            <a:r>
              <a:rPr lang="en-US" sz="3900" kern="1200" dirty="0" err="1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</a:t>
            </a:r>
            <a:r>
              <a:rPr lang="en-US" sz="3900" kern="1200" dirty="0" err="1" smtClean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</a:t>
            </a:r>
            <a:r>
              <a:rPr lang="en-US" sz="3900" kern="1200" dirty="0" smtClean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/mm/</a:t>
            </a:r>
            <a:r>
              <a:rPr lang="en-US" sz="3900" kern="1200" dirty="0" err="1" smtClean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yyyy</a:t>
            </a:r>
            <a:endParaRPr lang="en-US" sz="3900" kern="12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2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MQTT</a:t>
            </a:r>
          </a:p>
        </p:txBody>
      </p:sp>
      <p:sp>
        <p:nvSpPr>
          <p:cNvPr id="178" name="Shape 178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424354" indent="-424354" defTabSz="722972">
              <a:spcBef>
                <a:spcPts val="3938"/>
              </a:spcBef>
              <a:defRPr sz="2464"/>
            </a:pPr>
            <a:r>
              <a:rPr sz="4000" dirty="0"/>
              <a:t>Uma comunicação MQTT é composta das seguintes partes: há </a:t>
            </a:r>
            <a:r>
              <a:rPr sz="4000" i="1" dirty="0"/>
              <a:t>publishers</a:t>
            </a:r>
            <a:r>
              <a:rPr sz="4000" dirty="0"/>
              <a:t> (quem irá disponibilizar informações), </a:t>
            </a:r>
            <a:r>
              <a:rPr sz="4000" i="1" dirty="0"/>
              <a:t>subscribers</a:t>
            </a:r>
            <a:r>
              <a:rPr sz="4000" dirty="0"/>
              <a:t> (quem irá receber as informações) e </a:t>
            </a:r>
            <a:r>
              <a:rPr sz="4000" i="1" dirty="0"/>
              <a:t>Broker</a:t>
            </a:r>
            <a:r>
              <a:rPr sz="4000" dirty="0"/>
              <a:t> (servidor MQTT, na nuvem / acessível de qualquer lugar do planeta que contenha conexão com a Internet).</a:t>
            </a:r>
          </a:p>
          <a:p>
            <a:pPr marL="424354" indent="-424354" defTabSz="722972">
              <a:spcBef>
                <a:spcPts val="3938"/>
              </a:spcBef>
              <a:defRPr sz="2464"/>
            </a:pPr>
            <a:r>
              <a:rPr sz="4000" dirty="0"/>
              <a:t>Teoricamente, não há limite especificado de </a:t>
            </a:r>
            <a:r>
              <a:rPr sz="4000" i="1" dirty="0"/>
              <a:t>subscribers</a:t>
            </a:r>
            <a:r>
              <a:rPr sz="4000" dirty="0"/>
              <a:t> e </a:t>
            </a:r>
            <a:r>
              <a:rPr sz="4000" i="1" dirty="0"/>
              <a:t>publishers</a:t>
            </a:r>
            <a:r>
              <a:rPr sz="4000" dirty="0"/>
              <a:t> em uma mesma comunicação MQTT, pois o limite nesse aspecto  é do servidor em lidar com as conexões.</a:t>
            </a:r>
          </a:p>
        </p:txBody>
      </p:sp>
      <p:pic>
        <p:nvPicPr>
          <p:cNvPr id="17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76743" y="3661172"/>
            <a:ext cx="10254117" cy="8222949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180"/>
          <p:cNvSpPr/>
          <p:nvPr/>
        </p:nvSpPr>
        <p:spPr>
          <a:xfrm>
            <a:off x="4160760" y="13261850"/>
            <a:ext cx="10196421" cy="360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/>
          <a:p>
            <a:pPr algn="l">
              <a:defRPr sz="1000"/>
            </a:pPr>
            <a:r>
              <a:rPr sz="1406"/>
              <a:t>Fonte: </a:t>
            </a:r>
            <a:r>
              <a:rPr sz="1406" u="sng">
                <a:hlinkClick r:id="rId3"/>
              </a:rPr>
              <a:t>http://blog.filipeflop.com/wireless/controle-monitoramento-iot-nodemcu-e-mqtt.html</a:t>
            </a:r>
          </a:p>
        </p:txBody>
      </p:sp>
    </p:spTree>
    <p:extLst>
      <p:ext uri="{BB962C8B-B14F-4D97-AF65-F5344CB8AC3E}">
        <p14:creationId xmlns:p14="http://schemas.microsoft.com/office/powerpoint/2010/main" val="8039104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MQTT</a:t>
            </a:r>
          </a:p>
        </p:txBody>
      </p:sp>
      <p:sp>
        <p:nvSpPr>
          <p:cNvPr id="178" name="Shape 178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593845" indent="-593845" defTabSz="780482">
              <a:spcBef>
                <a:spcPts val="5485"/>
              </a:spcBef>
              <a:defRPr sz="3040"/>
            </a:pPr>
            <a:r>
              <a:rPr lang="en-US" sz="4000" i="1" dirty="0"/>
              <a:t>Publishers</a:t>
            </a:r>
            <a:r>
              <a:rPr lang="en-US" sz="4000" dirty="0"/>
              <a:t> </a:t>
            </a:r>
            <a:r>
              <a:rPr lang="en-US" sz="4000" dirty="0" err="1"/>
              <a:t>enviam</a:t>
            </a:r>
            <a:r>
              <a:rPr lang="en-US" sz="4000" dirty="0"/>
              <a:t> </a:t>
            </a:r>
            <a:r>
              <a:rPr lang="en-US" sz="4000" dirty="0" err="1"/>
              <a:t>informação</a:t>
            </a:r>
            <a:r>
              <a:rPr lang="en-US" sz="4000" dirty="0"/>
              <a:t> para o </a:t>
            </a:r>
            <a:r>
              <a:rPr lang="en-US" sz="4000" i="1" dirty="0"/>
              <a:t>Broker</a:t>
            </a:r>
            <a:r>
              <a:rPr lang="en-US" sz="4000" dirty="0"/>
              <a:t>, </a:t>
            </a:r>
            <a:r>
              <a:rPr lang="en-US" sz="4000" i="1" dirty="0"/>
              <a:t>subscribers</a:t>
            </a:r>
            <a:r>
              <a:rPr lang="en-US" sz="4000" dirty="0"/>
              <a:t> </a:t>
            </a:r>
            <a:r>
              <a:rPr lang="en-US" sz="4000" dirty="0" err="1"/>
              <a:t>recebem</a:t>
            </a:r>
            <a:r>
              <a:rPr lang="en-US" sz="4000" dirty="0"/>
              <a:t> </a:t>
            </a:r>
            <a:r>
              <a:rPr lang="en-US" sz="4000" dirty="0" err="1"/>
              <a:t>informação</a:t>
            </a:r>
            <a:r>
              <a:rPr lang="en-US" sz="4000" dirty="0"/>
              <a:t> do </a:t>
            </a:r>
            <a:r>
              <a:rPr lang="en-US" sz="4000" i="1" dirty="0"/>
              <a:t>Broker</a:t>
            </a:r>
            <a:r>
              <a:rPr lang="en-US" sz="4000" dirty="0"/>
              <a:t> e o </a:t>
            </a:r>
            <a:r>
              <a:rPr lang="en-US" sz="4000" i="1" dirty="0"/>
              <a:t>Broker</a:t>
            </a:r>
            <a:r>
              <a:rPr lang="en-US" sz="4000" dirty="0"/>
              <a:t> </a:t>
            </a:r>
            <a:r>
              <a:rPr lang="en-US" sz="4000" dirty="0" err="1"/>
              <a:t>gerencia</a:t>
            </a:r>
            <a:r>
              <a:rPr lang="en-US" sz="4000" dirty="0"/>
              <a:t> a </a:t>
            </a:r>
            <a:r>
              <a:rPr lang="en-US" sz="4000" dirty="0" err="1"/>
              <a:t>troca</a:t>
            </a:r>
            <a:r>
              <a:rPr lang="en-US" sz="4000" dirty="0"/>
              <a:t> de </a:t>
            </a:r>
            <a:r>
              <a:rPr lang="en-US" sz="4000" dirty="0" err="1" smtClean="0"/>
              <a:t>mensagens</a:t>
            </a:r>
            <a:r>
              <a:rPr lang="en-US" sz="4000" dirty="0" smtClean="0"/>
              <a:t>.</a:t>
            </a:r>
          </a:p>
          <a:p>
            <a:pPr marL="593845" indent="-593845" defTabSz="780482">
              <a:spcBef>
                <a:spcPts val="5485"/>
              </a:spcBef>
              <a:defRPr sz="3040"/>
            </a:pPr>
            <a:r>
              <a:rPr lang="en-US" sz="4000" dirty="0" smtClean="0"/>
              <a:t>O </a:t>
            </a:r>
            <a:r>
              <a:rPr lang="en-US" sz="4000" dirty="0" err="1"/>
              <a:t>trabalho</a:t>
            </a:r>
            <a:r>
              <a:rPr lang="en-US" sz="4000" dirty="0"/>
              <a:t> </a:t>
            </a:r>
            <a:r>
              <a:rPr lang="en-US" sz="4000" dirty="0" err="1"/>
              <a:t>pesado</a:t>
            </a:r>
            <a:r>
              <a:rPr lang="en-US" sz="4000" dirty="0"/>
              <a:t> </a:t>
            </a:r>
            <a:r>
              <a:rPr lang="en-US" sz="4000" dirty="0" err="1"/>
              <a:t>fica</a:t>
            </a:r>
            <a:r>
              <a:rPr lang="en-US" sz="4000" dirty="0"/>
              <a:t> a cargo do Broker, </a:t>
            </a:r>
            <a:r>
              <a:rPr lang="en-US" sz="4000" dirty="0" err="1"/>
              <a:t>deixando</a:t>
            </a:r>
            <a:r>
              <a:rPr lang="en-US" sz="4000" dirty="0"/>
              <a:t> </a:t>
            </a:r>
            <a:r>
              <a:rPr lang="en-US" sz="4000" dirty="0" err="1"/>
              <a:t>os</a:t>
            </a:r>
            <a:r>
              <a:rPr lang="en-US" sz="4000" dirty="0"/>
              <a:t> </a:t>
            </a:r>
            <a:r>
              <a:rPr lang="en-US" sz="4000" dirty="0" err="1"/>
              <a:t>sistemas</a:t>
            </a:r>
            <a:r>
              <a:rPr lang="en-US" sz="4000" dirty="0"/>
              <a:t> </a:t>
            </a:r>
            <a:r>
              <a:rPr lang="en-US" sz="4000" dirty="0" err="1"/>
              <a:t>embarcados</a:t>
            </a:r>
            <a:r>
              <a:rPr lang="en-US" sz="4000" dirty="0"/>
              <a:t> livres para </a:t>
            </a:r>
            <a:r>
              <a:rPr lang="en-US" sz="4000" dirty="0" err="1"/>
              <a:t>gerenciar</a:t>
            </a:r>
            <a:r>
              <a:rPr lang="en-US" sz="4000" dirty="0"/>
              <a:t> </a:t>
            </a:r>
            <a:r>
              <a:rPr lang="en-US" sz="4000" dirty="0" err="1"/>
              <a:t>outras</a:t>
            </a:r>
            <a:r>
              <a:rPr lang="en-US" sz="4000" dirty="0"/>
              <a:t> </a:t>
            </a:r>
            <a:r>
              <a:rPr lang="en-US" sz="4000" dirty="0" err="1"/>
              <a:t>atividades</a:t>
            </a:r>
            <a:r>
              <a:rPr lang="en-US" sz="4000" dirty="0" smtClean="0"/>
              <a:t>.</a:t>
            </a:r>
            <a:endParaRPr lang="en-US" sz="4000" dirty="0"/>
          </a:p>
        </p:txBody>
      </p:sp>
      <p:sp>
        <p:nvSpPr>
          <p:cNvPr id="180" name="Shape 180"/>
          <p:cNvSpPr/>
          <p:nvPr/>
        </p:nvSpPr>
        <p:spPr>
          <a:xfrm>
            <a:off x="4160760" y="13261850"/>
            <a:ext cx="10196421" cy="360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/>
          <a:p>
            <a:pPr algn="l">
              <a:defRPr sz="1000"/>
            </a:pPr>
            <a:r>
              <a:rPr sz="1406"/>
              <a:t>Fonte: </a:t>
            </a:r>
            <a:r>
              <a:rPr sz="1406" u="sng">
                <a:hlinkClick r:id="rId2"/>
              </a:rPr>
              <a:t>http://blog.filipeflop.com/wireless/controle-monitoramento-iot-nodemcu-e-mqtt.html</a:t>
            </a:r>
          </a:p>
        </p:txBody>
      </p:sp>
      <p:pic>
        <p:nvPicPr>
          <p:cNvPr id="6" name="MQT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0" y="4913144"/>
            <a:ext cx="11237662" cy="65487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026375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04357" y="7549280"/>
            <a:ext cx="16575285" cy="616672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MQTT</a:t>
            </a:r>
          </a:p>
        </p:txBody>
      </p:sp>
      <p:sp>
        <p:nvSpPr>
          <p:cNvPr id="188" name="Shape 188"/>
          <p:cNvSpPr>
            <a:spLocks noGrp="1"/>
          </p:cNvSpPr>
          <p:nvPr>
            <p:ph type="subTitle" idx="4"/>
          </p:nvPr>
        </p:nvSpPr>
        <p:spPr>
          <a:xfrm>
            <a:off x="1807235" y="2932545"/>
            <a:ext cx="20769530" cy="7850909"/>
          </a:xfrm>
          <a:prstGeom prst="rect">
            <a:avLst/>
          </a:prstGeom>
        </p:spPr>
        <p:txBody>
          <a:bodyPr anchor="t" anchorCtr="0">
            <a:noAutofit/>
          </a:bodyPr>
          <a:lstStyle/>
          <a:p>
            <a:pPr marL="318265" indent="-318265" defTabSz="542230">
              <a:spcBef>
                <a:spcPts val="2953"/>
              </a:spcBef>
              <a:defRPr sz="1848"/>
            </a:pPr>
            <a:r>
              <a:rPr sz="3200" dirty="0"/>
              <a:t>Uma mensagem MQTT publicada / enviada possui duas partes importantes:</a:t>
            </a:r>
          </a:p>
          <a:p>
            <a:pPr marL="636531" lvl="1" indent="-318265" defTabSz="542230">
              <a:spcBef>
                <a:spcPts val="2953"/>
              </a:spcBef>
              <a:defRPr sz="1848"/>
            </a:pPr>
            <a:r>
              <a:rPr sz="3200" dirty="0"/>
              <a:t>Tópico – “chave” / identificação da informação publicada. É usado para direcionar a informação publicada / enviada a quem assina (quem “dá subscribe”) no tópico. </a:t>
            </a:r>
          </a:p>
          <a:p>
            <a:pPr marL="636531" lvl="1" indent="-318265" defTabSz="542230">
              <a:spcBef>
                <a:spcPts val="2953"/>
              </a:spcBef>
              <a:defRPr sz="1848"/>
            </a:pPr>
            <a:r>
              <a:rPr sz="3200" dirty="0"/>
              <a:t>Payload – informação </a:t>
            </a:r>
            <a:r>
              <a:rPr sz="3200" dirty="0" smtClean="0"/>
              <a:t>propriamente dita</a:t>
            </a:r>
            <a:endParaRPr sz="3200" dirty="0"/>
          </a:p>
          <a:p>
            <a:pPr marL="318265" indent="-318265" defTabSz="542230">
              <a:spcBef>
                <a:spcPts val="2953"/>
              </a:spcBef>
              <a:defRPr sz="1848"/>
            </a:pPr>
            <a:r>
              <a:rPr sz="3200" dirty="0"/>
              <a:t>Um </a:t>
            </a:r>
            <a:r>
              <a:rPr sz="3200" dirty="0" smtClean="0"/>
              <a:t>publisher</a:t>
            </a:r>
            <a:r>
              <a:rPr lang="en-US" sz="3200" dirty="0" smtClean="0"/>
              <a:t> envia </a:t>
            </a:r>
            <a:r>
              <a:rPr sz="3200" dirty="0" smtClean="0"/>
              <a:t>as </a:t>
            </a:r>
            <a:r>
              <a:rPr sz="3200" dirty="0"/>
              <a:t>informações em um dado momento. Os </a:t>
            </a:r>
            <a:r>
              <a:rPr sz="3200" dirty="0" smtClean="0"/>
              <a:t>subscribers</a:t>
            </a:r>
            <a:r>
              <a:rPr lang="en-US" sz="3200" dirty="0" smtClean="0"/>
              <a:t> e</a:t>
            </a:r>
            <a:r>
              <a:rPr sz="3200" dirty="0" smtClean="0"/>
              <a:t> </a:t>
            </a:r>
            <a:r>
              <a:rPr sz="3200" dirty="0"/>
              <a:t>publishers, também estão conectados aos brokers e “escutando” mensagens trafegadas com o tópico-alvo. </a:t>
            </a:r>
            <a:endParaRPr lang="en-US" sz="3200" dirty="0" smtClean="0"/>
          </a:p>
          <a:p>
            <a:pPr marL="318265" indent="-318265" defTabSz="542230">
              <a:spcBef>
                <a:spcPts val="2953"/>
              </a:spcBef>
              <a:defRPr sz="1848"/>
            </a:pPr>
            <a:r>
              <a:rPr sz="3200" dirty="0" smtClean="0"/>
              <a:t>Quando </a:t>
            </a:r>
            <a:r>
              <a:rPr sz="3200" dirty="0"/>
              <a:t>uma mensagem com o tópico alvo é publicada, automaticamente são direcionadas aos subscribers.</a:t>
            </a:r>
          </a:p>
        </p:txBody>
      </p:sp>
    </p:spTree>
    <p:extLst>
      <p:ext uri="{BB962C8B-B14F-4D97-AF65-F5344CB8AC3E}">
        <p14:creationId xmlns:p14="http://schemas.microsoft.com/office/powerpoint/2010/main" val="4223368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424" y="218138"/>
            <a:ext cx="24082673" cy="1285583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Oval 2"/>
          <p:cNvSpPr/>
          <p:nvPr/>
        </p:nvSpPr>
        <p:spPr>
          <a:xfrm>
            <a:off x="10236093" y="4357125"/>
            <a:ext cx="3600000" cy="3600000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65613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idx="1"/>
          </p:nvPr>
        </p:nvSpPr>
        <p:spPr>
          <a:xfrm>
            <a:off x="1689103" y="3729788"/>
            <a:ext cx="21005799" cy="8195512"/>
          </a:xfrm>
        </p:spPr>
        <p:txBody>
          <a:bodyPr anchor="t">
            <a:noAutofit/>
          </a:bodyPr>
          <a:lstStyle/>
          <a:p>
            <a:r>
              <a:rPr lang="en-US" sz="4400" dirty="0"/>
              <a:t>Every registered organization has a unique endpoint which must be used when connecting MQTT clients for applications in that organization.</a:t>
            </a:r>
          </a:p>
          <a:p>
            <a:pPr marL="1269886" lvl="2" indent="0">
              <a:buNone/>
            </a:pPr>
            <a:r>
              <a:rPr lang="en-US" sz="4400" b="1" dirty="0" err="1"/>
              <a:t>org_id</a:t>
            </a:r>
            <a:r>
              <a:rPr lang="en-US" sz="4400" dirty="0" err="1"/>
              <a:t>.messaging.internetofthings.ibmcloud.com</a:t>
            </a:r>
            <a:endParaRPr lang="en-US" sz="4400" dirty="0"/>
          </a:p>
          <a:p>
            <a:r>
              <a:rPr lang="en-US" sz="4400" b="1" dirty="0"/>
              <a:t>Unencrypted client connection: </a:t>
            </a:r>
            <a:r>
              <a:rPr lang="en-US" sz="4400" dirty="0"/>
              <a:t>Connect on port </a:t>
            </a:r>
            <a:r>
              <a:rPr lang="en-US" sz="4400" b="1" dirty="0"/>
              <a:t>1883</a:t>
            </a:r>
            <a:endParaRPr lang="en-US" sz="4400" dirty="0"/>
          </a:p>
          <a:p>
            <a:r>
              <a:rPr lang="en-US" sz="4400" b="1" dirty="0"/>
              <a:t>Encrypted client connection: </a:t>
            </a:r>
            <a:r>
              <a:rPr lang="en-US" sz="4400" dirty="0"/>
              <a:t>Connect on port </a:t>
            </a:r>
            <a:r>
              <a:rPr lang="en-US" sz="4400" b="1" dirty="0"/>
              <a:t>8883</a:t>
            </a:r>
            <a:r>
              <a:rPr lang="en-US" sz="4400" dirty="0"/>
              <a:t> or </a:t>
            </a:r>
            <a:r>
              <a:rPr lang="en-US" sz="4400" b="1" dirty="0"/>
              <a:t>443</a:t>
            </a:r>
            <a:r>
              <a:rPr lang="en-US" sz="4400" dirty="0"/>
              <a:t> for </a:t>
            </a:r>
            <a:r>
              <a:rPr lang="en-US" sz="4400" dirty="0" err="1"/>
              <a:t>websockets</a:t>
            </a:r>
            <a:r>
              <a:rPr lang="en-US" sz="4400" dirty="0"/>
              <a:t>.</a:t>
            </a:r>
            <a:endParaRPr lang="en-US" sz="4400" b="1" dirty="0"/>
          </a:p>
          <a:p>
            <a:pPr lvl="1"/>
            <a:endParaRPr lang="en-US" dirty="0"/>
          </a:p>
        </p:txBody>
      </p:sp>
      <p:sp>
        <p:nvSpPr>
          <p:cNvPr id="4" name="Rubrik 3"/>
          <p:cNvSpPr>
            <a:spLocks noGrp="1"/>
          </p:cNvSpPr>
          <p:nvPr>
            <p:ph type="title" idx="4294967295"/>
          </p:nvPr>
        </p:nvSpPr>
        <p:spPr>
          <a:xfrm>
            <a:off x="1765972" y="1979152"/>
            <a:ext cx="21005799" cy="1306513"/>
          </a:xfrm>
        </p:spPr>
        <p:txBody>
          <a:bodyPr>
            <a:normAutofit/>
          </a:bodyPr>
          <a:lstStyle/>
          <a:p>
            <a:pPr marL="353964"/>
            <a:r>
              <a:rPr lang="en-US" sz="6500" dirty="0">
                <a:solidFill>
                  <a:schemeClr val="accent1"/>
                </a:solidFill>
              </a:rPr>
              <a:t>MQTT Connectivity for Applications</a:t>
            </a:r>
            <a:endParaRPr lang="en-US" sz="6100" dirty="0">
              <a:solidFill>
                <a:schemeClr val="accent1"/>
              </a:solidFill>
            </a:endParaRPr>
          </a:p>
        </p:txBody>
      </p:sp>
      <p:cxnSp>
        <p:nvCxnSpPr>
          <p:cNvPr id="12" name="Rak 11"/>
          <p:cNvCxnSpPr/>
          <p:nvPr/>
        </p:nvCxnSpPr>
        <p:spPr>
          <a:xfrm>
            <a:off x="1765971" y="1979089"/>
            <a:ext cx="0" cy="1306576"/>
          </a:xfrm>
          <a:prstGeom prst="lin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Shape 123"/>
          <p:cNvSpPr/>
          <p:nvPr/>
        </p:nvSpPr>
        <p:spPr>
          <a:xfrm>
            <a:off x="943580" y="13180070"/>
            <a:ext cx="4343069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57143" marR="57143" algn="l" defTabSz="1282521">
              <a:buClr>
                <a:srgbClr val="A9A9A9"/>
              </a:buClr>
              <a:defRPr sz="1400" spc="-28">
                <a:uFill>
                  <a:solidFill>
                    <a:srgbClr val="7A7A7A"/>
                  </a:solidFill>
                </a:uFill>
                <a:latin typeface="HelvNeue Light Italic for IBM"/>
                <a:ea typeface="HelvNeue Light Italic for IBM"/>
                <a:cs typeface="HelvNeue Light Italic for IBM"/>
                <a:sym typeface="HelvNeue Light Italic for IBM"/>
              </a:defRPr>
            </a:pPr>
            <a:r>
              <a:rPr lang="en-US" sz="1300" spc="-29" dirty="0">
                <a:uFill>
                  <a:solidFill>
                    <a:srgbClr val="6F6F6F"/>
                  </a:solidFill>
                </a:uFill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IBM</a:t>
            </a:r>
            <a:r>
              <a:rPr lang="en-US" sz="1300" spc="-29" dirty="0">
                <a:uFill>
                  <a:solidFill>
                    <a:srgbClr val="6F6F6F"/>
                  </a:solidFill>
                </a:uFill>
                <a:latin typeface="Lubalin Demi for IBM"/>
                <a:ea typeface="Lubalin Demi for IBM"/>
                <a:cs typeface="Lubalin Demi for IBM"/>
                <a:sym typeface="Lubalin Demi for IBM"/>
              </a:rPr>
              <a:t> </a:t>
            </a:r>
            <a:r>
              <a:rPr lang="en-US" sz="1300" spc="-29" dirty="0">
                <a:uFill>
                  <a:solidFill>
                    <a:srgbClr val="6F6F6F"/>
                  </a:solidFill>
                </a:uFill>
                <a:latin typeface="HelvNeue Bold for IBM"/>
                <a:ea typeface="HelvNeue Bold for IBM"/>
                <a:cs typeface="HelvNeue Bold for IBM"/>
                <a:sym typeface="HelvNeue Bold for IBM"/>
              </a:rPr>
              <a:t>Confidential  </a:t>
            </a:r>
            <a:r>
              <a:rPr lang="en-US" sz="1300" spc="-29" dirty="0">
                <a:uFill>
                  <a:solidFill>
                    <a:srgbClr val="7A7A7A"/>
                  </a:solidFill>
                </a:uFill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::  </a:t>
            </a:r>
            <a:r>
              <a:rPr lang="en-US" sz="1300" spc="-29" dirty="0">
                <a:uFill>
                  <a:solidFill>
                    <a:srgbClr val="6F6F6F"/>
                  </a:solidFill>
                </a:uFill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IBM</a:t>
            </a:r>
            <a:r>
              <a:rPr lang="en-US" sz="1300" spc="-29" dirty="0">
                <a:uFill>
                  <a:solidFill>
                    <a:srgbClr val="6F6F6F"/>
                  </a:solidFill>
                </a:uFill>
                <a:latin typeface="Lubalin Demi for IBM"/>
                <a:ea typeface="Lubalin Demi for IBM"/>
                <a:cs typeface="Lubalin Demi for IBM"/>
                <a:sym typeface="Lubalin Demi for IBM"/>
              </a:rPr>
              <a:t> </a:t>
            </a:r>
            <a:r>
              <a:rPr lang="en-US" sz="1300" spc="-29" dirty="0">
                <a:uFill>
                  <a:solidFill>
                    <a:srgbClr val="6F6F6F"/>
                  </a:solidFill>
                </a:uFill>
                <a:latin typeface="HelvNeue Bold for IBM"/>
                <a:ea typeface="HelvNeue Bold for IBM"/>
                <a:cs typeface="HelvNeue Bold for IBM"/>
                <a:sym typeface="HelvNeue Bold for IBM"/>
              </a:rPr>
              <a:t>Design </a:t>
            </a:r>
            <a:r>
              <a:rPr lang="en-US" sz="1300" spc="-29" dirty="0">
                <a:uFill>
                  <a:solidFill>
                    <a:srgbClr val="7A7A7A"/>
                  </a:solidFill>
                </a:uFill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  ::  ©2016 IBM Corporation  </a:t>
            </a:r>
          </a:p>
        </p:txBody>
      </p:sp>
    </p:spTree>
    <p:extLst>
      <p:ext uri="{BB962C8B-B14F-4D97-AF65-F5344CB8AC3E}">
        <p14:creationId xmlns:p14="http://schemas.microsoft.com/office/powerpoint/2010/main" val="781665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handsMain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56301" y="37996"/>
            <a:ext cx="14871398" cy="136400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086175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 err="1"/>
              <a:t>Criar</a:t>
            </a:r>
            <a:r>
              <a:rPr lang="en-US" sz="8800" dirty="0"/>
              <a:t> </a:t>
            </a:r>
            <a:r>
              <a:rPr lang="en-US" sz="8800" dirty="0" err="1"/>
              <a:t>uma</a:t>
            </a:r>
            <a:r>
              <a:rPr lang="en-US" sz="8800" dirty="0"/>
              <a:t> </a:t>
            </a:r>
            <a:r>
              <a:rPr lang="en-US" sz="8800" dirty="0" err="1"/>
              <a:t>conta</a:t>
            </a:r>
            <a:r>
              <a:rPr lang="en-US" sz="8800" dirty="0"/>
              <a:t> no IBM Bluemix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4"/>
          </p:nvPr>
        </p:nvSpPr>
        <p:spPr>
          <a:xfrm>
            <a:off x="1219201" y="3754212"/>
            <a:ext cx="20769530" cy="78509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>
                <a:hlinkClick r:id="rId2"/>
              </a:rPr>
              <a:t>https</a:t>
            </a:r>
            <a:r>
              <a:rPr lang="en-US" sz="5400" dirty="0">
                <a:hlinkClick r:id="rId2"/>
              </a:rPr>
              <a:t>://console.ng.bluemix.net/registration/</a:t>
            </a:r>
            <a:endParaRPr lang="en-US" sz="5400" dirty="0"/>
          </a:p>
        </p:txBody>
      </p:sp>
      <p:pic>
        <p:nvPicPr>
          <p:cNvPr id="1028" name="Picture 4" descr="http://i0.wp.com/annieandongmei.com/wp-content/uploads/2016/04/bluemi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9401" y="4845228"/>
            <a:ext cx="14265197" cy="827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43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r>
              <a:rPr dirty="0"/>
              <a:t>Preparação do ambiente</a:t>
            </a:r>
          </a:p>
        </p:txBody>
      </p:sp>
      <p:sp>
        <p:nvSpPr>
          <p:cNvPr id="195" name="Shape 195"/>
          <p:cNvSpPr>
            <a:spLocks noGrp="1"/>
          </p:cNvSpPr>
          <p:nvPr>
            <p:ph type="body" sz="half" idx="1"/>
          </p:nvPr>
        </p:nvSpPr>
        <p:spPr>
          <a:xfrm>
            <a:off x="1682751" y="3652242"/>
            <a:ext cx="21005799" cy="8840391"/>
          </a:xfrm>
          <a:prstGeom prst="rect">
            <a:avLst/>
          </a:prstGeom>
        </p:spPr>
        <p:txBody>
          <a:bodyPr anchor="t" anchorCtr="0">
            <a:normAutofit/>
          </a:bodyPr>
          <a:lstStyle/>
          <a:p>
            <a:pPr marL="0" indent="0">
              <a:buSzPct val="100000"/>
              <a:buNone/>
            </a:pPr>
            <a:r>
              <a:rPr sz="4800" dirty="0"/>
              <a:t>Instalar IDE Arduino, escolhendo seu Sistema Operacional (Windows, Mac OS X ou Linux</a:t>
            </a:r>
            <a:r>
              <a:rPr sz="4800" dirty="0" smtClean="0"/>
              <a:t>)</a:t>
            </a:r>
            <a:endParaRPr lang="en-US" sz="4800" dirty="0" smtClean="0"/>
          </a:p>
          <a:p>
            <a:pPr marL="0" lvl="2" indent="642960" algn="ctr">
              <a:buSzTx/>
              <a:buNone/>
            </a:pPr>
            <a:r>
              <a:rPr sz="4400" u="sng" dirty="0" smtClean="0">
                <a:hlinkClick r:id="rId3"/>
              </a:rPr>
              <a:t>https</a:t>
            </a:r>
            <a:r>
              <a:rPr sz="4400" u="sng" dirty="0">
                <a:hlinkClick r:id="rId3"/>
              </a:rPr>
              <a:t>://</a:t>
            </a:r>
            <a:r>
              <a:rPr sz="4400" u="sng" dirty="0" smtClean="0">
                <a:hlinkClick r:id="rId3"/>
              </a:rPr>
              <a:t>www.arduino.cc/en/Main/Software</a:t>
            </a:r>
            <a:endParaRPr sz="4400" u="sng" dirty="0">
              <a:hlinkClick r:id="rId3"/>
            </a:endParaRPr>
          </a:p>
        </p:txBody>
      </p:sp>
      <p:pic>
        <p:nvPicPr>
          <p:cNvPr id="19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2763" y="7812834"/>
            <a:ext cx="12258473" cy="46797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666044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r>
              <a:rPr dirty="0"/>
              <a:t>Preparação do ambiente</a:t>
            </a:r>
          </a:p>
        </p:txBody>
      </p:sp>
      <p:sp>
        <p:nvSpPr>
          <p:cNvPr id="195" name="Shape 195"/>
          <p:cNvSpPr>
            <a:spLocks noGrp="1"/>
          </p:cNvSpPr>
          <p:nvPr>
            <p:ph type="body" sz="half" idx="1"/>
          </p:nvPr>
        </p:nvSpPr>
        <p:spPr>
          <a:xfrm>
            <a:off x="1682752" y="3652242"/>
            <a:ext cx="11151964" cy="8840391"/>
          </a:xfrm>
          <a:prstGeom prst="rect">
            <a:avLst/>
          </a:prstGeom>
        </p:spPr>
        <p:txBody>
          <a:bodyPr anchor="t" anchorCtr="0">
            <a:normAutofit/>
          </a:bodyPr>
          <a:lstStyle/>
          <a:p>
            <a:pPr marL="0" indent="0">
              <a:buSzPct val="100000"/>
              <a:buNone/>
            </a:pPr>
            <a:r>
              <a:rPr lang="en-US" sz="3600" dirty="0" err="1" smtClean="0"/>
              <a:t>Configurar</a:t>
            </a:r>
            <a:r>
              <a:rPr lang="en-US" sz="3600" dirty="0" smtClean="0"/>
              <a:t> o </a:t>
            </a:r>
            <a:r>
              <a:rPr lang="en-US" sz="3600" dirty="0" err="1" smtClean="0"/>
              <a:t>suporte</a:t>
            </a:r>
            <a:r>
              <a:rPr lang="en-US" sz="3600" dirty="0" smtClean="0"/>
              <a:t> para </a:t>
            </a:r>
            <a:r>
              <a:rPr lang="en-US" sz="3600" dirty="0" err="1" smtClean="0"/>
              <a:t>placas</a:t>
            </a:r>
            <a:r>
              <a:rPr lang="en-US" sz="3600" dirty="0" smtClean="0"/>
              <a:t> ESP8266, </a:t>
            </a:r>
            <a:r>
              <a:rPr lang="en-US" sz="3600" dirty="0" err="1" smtClean="0"/>
              <a:t>através</a:t>
            </a:r>
            <a:r>
              <a:rPr lang="en-US" sz="3600" dirty="0" smtClean="0"/>
              <a:t> da </a:t>
            </a:r>
            <a:r>
              <a:rPr lang="en-US" sz="3600" dirty="0" err="1" smtClean="0"/>
              <a:t>opção</a:t>
            </a:r>
            <a:r>
              <a:rPr lang="en-US" sz="3600" dirty="0" smtClean="0"/>
              <a:t> Preferences, </a:t>
            </a:r>
            <a:r>
              <a:rPr lang="en-US" sz="3600" dirty="0" err="1" smtClean="0"/>
              <a:t>adicionando</a:t>
            </a:r>
            <a:r>
              <a:rPr lang="en-US" sz="3600" dirty="0" smtClean="0"/>
              <a:t> o </a:t>
            </a:r>
            <a:r>
              <a:rPr lang="en-US" sz="3600" dirty="0" err="1" smtClean="0"/>
              <a:t>endereço</a:t>
            </a:r>
            <a:r>
              <a:rPr lang="en-US" sz="3600" dirty="0" smtClean="0"/>
              <a:t> </a:t>
            </a:r>
            <a:r>
              <a:rPr lang="en-US" sz="3600" dirty="0" err="1" smtClean="0"/>
              <a:t>abaixo</a:t>
            </a:r>
            <a:r>
              <a:rPr lang="en-US" sz="3600" dirty="0" smtClean="0"/>
              <a:t> </a:t>
            </a:r>
            <a:r>
              <a:rPr lang="en-US" sz="3600" dirty="0" err="1" smtClean="0"/>
              <a:t>na</a:t>
            </a:r>
            <a:r>
              <a:rPr lang="en-US" sz="3600" dirty="0" smtClean="0"/>
              <a:t> </a:t>
            </a:r>
            <a:r>
              <a:rPr lang="en-US" sz="3600" dirty="0" err="1" smtClean="0"/>
              <a:t>opção</a:t>
            </a:r>
            <a:r>
              <a:rPr lang="en-US" sz="3600" dirty="0" smtClean="0"/>
              <a:t> “Additional Board Managers URLs</a:t>
            </a:r>
            <a:r>
              <a:rPr lang="en-US" sz="3600" dirty="0" smtClean="0">
                <a:hlinkClick r:id="rId2"/>
              </a:rPr>
              <a:t>”</a:t>
            </a:r>
          </a:p>
          <a:p>
            <a:pPr marL="0" indent="0" algn="ctr">
              <a:buSzPct val="100000"/>
              <a:buNone/>
            </a:pPr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arduino.esp8266.com/stable/package_esp8266com_index.json</a:t>
            </a:r>
            <a:endParaRPr lang="en-US" sz="2800" dirty="0" smtClean="0"/>
          </a:p>
          <a:p>
            <a:pPr marL="0" indent="0">
              <a:buSzPct val="100000"/>
              <a:buNone/>
            </a:pPr>
            <a:endParaRPr lang="en-US" sz="3600" dirty="0"/>
          </a:p>
          <a:p>
            <a:pPr marL="742950" indent="-742950">
              <a:buSzPct val="100000"/>
              <a:buFont typeface="+mj-lt"/>
              <a:buAutoNum type="arabicPeriod" startAt="4"/>
            </a:pPr>
            <a:endParaRPr lang="en-US" sz="3600" dirty="0">
              <a:hlinkClick r:id="rId3"/>
            </a:endParaRPr>
          </a:p>
          <a:p>
            <a:pPr marL="742950" indent="-742950">
              <a:buSzPct val="100000"/>
              <a:buFont typeface="+mj-lt"/>
              <a:buAutoNum type="arabicPeriod" startAt="4"/>
            </a:pPr>
            <a:endParaRPr sz="3600" u="sng" dirty="0">
              <a:hlinkClick r:id="rId3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57" y="7590666"/>
            <a:ext cx="5277386" cy="52291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3143" y="3861634"/>
            <a:ext cx="10872025" cy="89582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834716" y="9754041"/>
            <a:ext cx="10972800" cy="600075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146537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r>
              <a:rPr dirty="0"/>
              <a:t>Preparação do ambiente</a:t>
            </a:r>
          </a:p>
        </p:txBody>
      </p:sp>
      <p:sp>
        <p:nvSpPr>
          <p:cNvPr id="195" name="Shape 195"/>
          <p:cNvSpPr>
            <a:spLocks noGrp="1"/>
          </p:cNvSpPr>
          <p:nvPr>
            <p:ph type="body" sz="half" idx="1"/>
          </p:nvPr>
        </p:nvSpPr>
        <p:spPr>
          <a:xfrm>
            <a:off x="1682752" y="3652242"/>
            <a:ext cx="11151964" cy="8840391"/>
          </a:xfrm>
          <a:prstGeom prst="rect">
            <a:avLst/>
          </a:prstGeom>
        </p:spPr>
        <p:txBody>
          <a:bodyPr anchor="t" anchorCtr="0">
            <a:normAutofit/>
          </a:bodyPr>
          <a:lstStyle/>
          <a:p>
            <a:pPr marL="0" indent="0">
              <a:buSzPct val="100000"/>
              <a:buNone/>
            </a:pPr>
            <a:r>
              <a:rPr lang="en-US" sz="3600" dirty="0"/>
              <a:t>Acesse a opção Tool, Board e Board </a:t>
            </a:r>
            <a:r>
              <a:rPr lang="en-US" sz="3600" dirty="0" smtClean="0"/>
              <a:t>Manager</a:t>
            </a:r>
          </a:p>
          <a:p>
            <a:pPr marL="0" indent="0">
              <a:buSzPct val="100000"/>
              <a:buNone/>
            </a:pPr>
            <a:endParaRPr lang="en-US" sz="3600" dirty="0"/>
          </a:p>
          <a:p>
            <a:pPr marL="0" indent="0">
              <a:buSzPct val="100000"/>
              <a:buNone/>
            </a:pPr>
            <a:endParaRPr lang="en-US" sz="3600" dirty="0" smtClean="0"/>
          </a:p>
          <a:p>
            <a:pPr marL="0" indent="0">
              <a:buSzPct val="100000"/>
              <a:buNone/>
            </a:pPr>
            <a:endParaRPr lang="en-US" sz="3600" dirty="0"/>
          </a:p>
          <a:p>
            <a:pPr marL="0" indent="0">
              <a:buSzPct val="100000"/>
              <a:buNone/>
            </a:pPr>
            <a:endParaRPr lang="en-US" sz="3600" dirty="0" smtClean="0"/>
          </a:p>
          <a:p>
            <a:pPr marL="0" indent="0">
              <a:buSzPct val="100000"/>
              <a:buNone/>
            </a:pPr>
            <a:r>
              <a:rPr lang="en-US" sz="3600" dirty="0" smtClean="0"/>
              <a:t>No campo de busca digite esp8266.</a:t>
            </a:r>
          </a:p>
          <a:p>
            <a:pPr marL="0" indent="0">
              <a:buSzPct val="100000"/>
              <a:buNone/>
            </a:pPr>
            <a:r>
              <a:rPr lang="en-US" sz="3600" dirty="0" smtClean="0"/>
              <a:t>Aguarde até a IDE carregar a opção ao lado.</a:t>
            </a:r>
          </a:p>
          <a:p>
            <a:pPr marL="0" indent="0">
              <a:buSzPct val="100000"/>
              <a:buNone/>
            </a:pPr>
            <a:r>
              <a:rPr lang="en-US" sz="3600" dirty="0" smtClean="0"/>
              <a:t>Clique no botão instalar/install</a:t>
            </a:r>
            <a:endParaRPr lang="en-US" sz="3600" dirty="0" smtClean="0">
              <a:hlinkClick r:id="rId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2" y="4493716"/>
            <a:ext cx="18867335" cy="38250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49737" y="7472362"/>
            <a:ext cx="13260505" cy="600075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2850" y="8941294"/>
            <a:ext cx="11182350" cy="440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628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824098" y="2886364"/>
            <a:ext cx="22405365" cy="10139628"/>
          </a:xfrm>
          <a:prstGeom prst="rect">
            <a:avLst/>
          </a:prstGeom>
        </p:spPr>
        <p:txBody>
          <a:bodyPr vert="horz" lIns="110870" tIns="55435" rIns="110870" bIns="55435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rgbClr val="E7E6E6">
                  <a:lumMod val="40000"/>
                  <a:lumOff val="60000"/>
                </a:srgbClr>
              </a:buClr>
              <a:buFont typeface="Wingdings" charset="2"/>
              <a:buChar char="Ø"/>
            </a:pPr>
            <a:r>
              <a:rPr lang="en-US" sz="4900" dirty="0">
                <a:solidFill>
                  <a:prstClr val="white"/>
                </a:solidFill>
                <a:effectLst>
                  <a:outerShdw blurRad="50800" dist="76200" dir="2700000" algn="tl" rotWithShape="0">
                    <a:prstClr val="black">
                      <a:alpha val="21000"/>
                    </a:prst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 A Network of interconnected devices. From a heart monitor to a pump valve</a:t>
            </a:r>
          </a:p>
          <a:p>
            <a:pPr>
              <a:buClr>
                <a:srgbClr val="E7E6E6">
                  <a:lumMod val="40000"/>
                  <a:lumOff val="60000"/>
                </a:srgbClr>
              </a:buClr>
              <a:buFont typeface="Wingdings" charset="2"/>
              <a:buChar char="Ø"/>
            </a:pPr>
            <a:endParaRPr lang="en-US" sz="4900" dirty="0">
              <a:solidFill>
                <a:prstClr val="white"/>
              </a:solidFill>
              <a:effectLst>
                <a:outerShdw blurRad="50800" dist="76200" dir="2700000" algn="tl" rotWithShape="0">
                  <a:prstClr val="black">
                    <a:alpha val="21000"/>
                  </a:prstClr>
                </a:outerShdw>
              </a:effectLst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buClr>
                <a:srgbClr val="E7E6E6">
                  <a:lumMod val="40000"/>
                  <a:lumOff val="60000"/>
                </a:srgbClr>
              </a:buClr>
              <a:buFont typeface="Wingdings" charset="2"/>
              <a:buChar char="Ø"/>
            </a:pPr>
            <a:r>
              <a:rPr lang="en-US" sz="4900" dirty="0">
                <a:solidFill>
                  <a:prstClr val="white"/>
                </a:solidFill>
                <a:effectLst>
                  <a:outerShdw blurRad="50800" dist="76200" dir="2700000" algn="tl" rotWithShape="0">
                    <a:prstClr val="black">
                      <a:alpha val="21000"/>
                    </a:prst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 Integration between physical world and the electronic world</a:t>
            </a:r>
          </a:p>
          <a:p>
            <a:pPr>
              <a:buClr>
                <a:srgbClr val="E7E6E6">
                  <a:lumMod val="40000"/>
                  <a:lumOff val="60000"/>
                </a:srgbClr>
              </a:buClr>
              <a:buFont typeface="Wingdings" charset="2"/>
              <a:buChar char="Ø"/>
            </a:pPr>
            <a:endParaRPr lang="en-US" sz="4900" dirty="0">
              <a:solidFill>
                <a:prstClr val="white"/>
              </a:solidFill>
              <a:effectLst>
                <a:outerShdw blurRad="50800" dist="76200" dir="2700000" algn="tl" rotWithShape="0">
                  <a:prstClr val="black">
                    <a:alpha val="21000"/>
                  </a:prstClr>
                </a:outerShdw>
              </a:effectLst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buClr>
                <a:srgbClr val="E7E6E6">
                  <a:lumMod val="40000"/>
                  <a:lumOff val="60000"/>
                </a:srgbClr>
              </a:buClr>
              <a:buFont typeface="Wingdings" charset="2"/>
              <a:buChar char="Ø"/>
            </a:pPr>
            <a:r>
              <a:rPr lang="en-US" sz="4900" dirty="0">
                <a:solidFill>
                  <a:prstClr val="white"/>
                </a:solidFill>
                <a:effectLst>
                  <a:outerShdw blurRad="50800" dist="76200" dir="2700000" algn="tl" rotWithShape="0">
                    <a:prstClr val="black">
                      <a:alpha val="21000"/>
                    </a:prst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 Not only a connection, but a way to monitor and manage devices</a:t>
            </a:r>
          </a:p>
          <a:p>
            <a:pPr>
              <a:buClr>
                <a:srgbClr val="E7E6E6">
                  <a:lumMod val="40000"/>
                  <a:lumOff val="60000"/>
                </a:srgbClr>
              </a:buClr>
              <a:buFont typeface="Wingdings" charset="2"/>
              <a:buChar char="Ø"/>
            </a:pPr>
            <a:endParaRPr lang="en-US" sz="4900" dirty="0">
              <a:solidFill>
                <a:prstClr val="white"/>
              </a:solidFill>
              <a:effectLst>
                <a:outerShdw blurRad="50800" dist="76200" dir="2700000" algn="tl" rotWithShape="0">
                  <a:prstClr val="black">
                    <a:alpha val="21000"/>
                  </a:prstClr>
                </a:outerShdw>
              </a:effectLst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buClr>
                <a:srgbClr val="E7E6E6">
                  <a:lumMod val="40000"/>
                  <a:lumOff val="60000"/>
                </a:srgbClr>
              </a:buClr>
              <a:buFont typeface="Wingdings" charset="2"/>
              <a:buChar char="Ø"/>
            </a:pPr>
            <a:r>
              <a:rPr lang="en-US" sz="4900" dirty="0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21000"/>
                    </a:prst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 26 Bi devices to be connected until 2020 accordingly to Gartner Group</a:t>
            </a:r>
          </a:p>
          <a:p>
            <a:pPr>
              <a:buClr>
                <a:srgbClr val="E7E6E6">
                  <a:lumMod val="40000"/>
                  <a:lumOff val="60000"/>
                </a:srgbClr>
              </a:buClr>
              <a:buFont typeface="Wingdings" charset="2"/>
              <a:buChar char="Ø"/>
            </a:pPr>
            <a:endParaRPr lang="en-US" sz="4900" dirty="0">
              <a:solidFill>
                <a:prstClr val="white"/>
              </a:solidFill>
              <a:effectLst>
                <a:outerShdw blurRad="50800" dist="76200" dir="2700000" algn="tl" rotWithShape="0">
                  <a:prstClr val="black">
                    <a:alpha val="21000"/>
                  </a:prstClr>
                </a:outerShdw>
              </a:effectLst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buClr>
                <a:srgbClr val="E7E6E6">
                  <a:lumMod val="40000"/>
                  <a:lumOff val="60000"/>
                </a:srgbClr>
              </a:buClr>
              <a:buFont typeface="Wingdings" charset="2"/>
              <a:buChar char="Ø"/>
            </a:pPr>
            <a:r>
              <a:rPr lang="en-US" sz="4900" dirty="0">
                <a:solidFill>
                  <a:prstClr val="white"/>
                </a:solidFill>
                <a:effectLst>
                  <a:outerShdw blurRad="50800" dist="76200" dir="2700000" algn="tl" rotWithShape="0">
                    <a:prstClr val="black">
                      <a:alpha val="21000"/>
                    </a:prst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 Focus Areas: Medical and Health Care, Environmental Monitoring, Infrastructure Management, Manufacturing, Energy Management, Building and Home Automation, Transportation, Large scale deployment</a:t>
            </a:r>
          </a:p>
          <a:p>
            <a:pPr>
              <a:buClr>
                <a:srgbClr val="E7E6E6">
                  <a:lumMod val="40000"/>
                  <a:lumOff val="60000"/>
                </a:srgbClr>
              </a:buClr>
              <a:buFont typeface="Wingdings" charset="2"/>
              <a:buChar char="Ø"/>
            </a:pPr>
            <a:endParaRPr lang="en-US" sz="490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24097" y="762001"/>
            <a:ext cx="22405365" cy="1939636"/>
          </a:xfrm>
          <a:prstGeom prst="rect">
            <a:avLst/>
          </a:prstGeom>
        </p:spPr>
        <p:txBody>
          <a:bodyPr vert="horz" lIns="110870" tIns="55435" rIns="110870" bIns="55435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Clr>
                <a:srgbClr val="E7E6E6">
                  <a:lumMod val="40000"/>
                  <a:lumOff val="60000"/>
                </a:srgbClr>
              </a:buClr>
              <a:buNone/>
            </a:pPr>
            <a:r>
              <a:rPr lang="en-US" sz="7300" dirty="0">
                <a:solidFill>
                  <a:prstClr val="white">
                    <a:lumMod val="50000"/>
                  </a:prstClr>
                </a:solidFill>
                <a:effectLst>
                  <a:outerShdw blurRad="50800" dist="76200" dir="2700000" algn="tl" rotWithShape="0">
                    <a:prstClr val="black">
                      <a:alpha val="21000"/>
                    </a:prst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 What is </a:t>
            </a:r>
            <a:r>
              <a:rPr lang="en-US" sz="7300" dirty="0" err="1">
                <a:solidFill>
                  <a:prstClr val="white">
                    <a:lumMod val="50000"/>
                  </a:prstClr>
                </a:solidFill>
                <a:effectLst>
                  <a:outerShdw blurRad="50800" dist="76200" dir="2700000" algn="tl" rotWithShape="0">
                    <a:prstClr val="black">
                      <a:alpha val="21000"/>
                    </a:prst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IoT</a:t>
            </a:r>
            <a:r>
              <a:rPr lang="en-US" sz="7300" dirty="0">
                <a:solidFill>
                  <a:prstClr val="white">
                    <a:lumMod val="50000"/>
                  </a:prstClr>
                </a:solidFill>
                <a:effectLst>
                  <a:outerShdw blurRad="50800" dist="76200" dir="2700000" algn="tl" rotWithShape="0">
                    <a:prstClr val="black">
                      <a:alpha val="21000"/>
                    </a:prst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 ? </a:t>
            </a:r>
            <a:endParaRPr lang="en-US" sz="7300" dirty="0">
              <a:solidFill>
                <a:prstClr val="white">
                  <a:lumMod val="50000"/>
                </a:prst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73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r>
              <a:rPr dirty="0"/>
              <a:t>Preparação do ambiente</a:t>
            </a:r>
          </a:p>
        </p:txBody>
      </p:sp>
      <p:sp>
        <p:nvSpPr>
          <p:cNvPr id="195" name="Shape 195"/>
          <p:cNvSpPr>
            <a:spLocks noGrp="1"/>
          </p:cNvSpPr>
          <p:nvPr>
            <p:ph type="body" sz="half" idx="1"/>
          </p:nvPr>
        </p:nvSpPr>
        <p:spPr>
          <a:xfrm>
            <a:off x="1682751" y="3652242"/>
            <a:ext cx="21005799" cy="8840391"/>
          </a:xfrm>
          <a:prstGeom prst="rect">
            <a:avLst/>
          </a:prstGeom>
        </p:spPr>
        <p:txBody>
          <a:bodyPr anchor="t" anchorCtr="0">
            <a:normAutofit/>
          </a:bodyPr>
          <a:lstStyle/>
          <a:p>
            <a:pPr marL="0" indent="0">
              <a:buSzPct val="100000"/>
              <a:buNone/>
            </a:pPr>
            <a:r>
              <a:rPr lang="en-US" sz="4800" dirty="0" err="1" smtClean="0"/>
              <a:t>Após</a:t>
            </a:r>
            <a:r>
              <a:rPr lang="en-US" sz="4800" dirty="0" smtClean="0"/>
              <a:t> a </a:t>
            </a:r>
            <a:r>
              <a:rPr lang="en-US" sz="4800" dirty="0" err="1" smtClean="0"/>
              <a:t>instalação</a:t>
            </a:r>
            <a:r>
              <a:rPr lang="en-US" sz="4800" dirty="0" smtClean="0"/>
              <a:t> do </a:t>
            </a:r>
            <a:r>
              <a:rPr sz="4800" dirty="0" smtClean="0"/>
              <a:t>IDE Arduino, </a:t>
            </a:r>
            <a:r>
              <a:rPr lang="en-US" sz="4800" dirty="0" err="1" smtClean="0"/>
              <a:t>acesse</a:t>
            </a:r>
            <a:r>
              <a:rPr lang="en-US" sz="4800" dirty="0" smtClean="0"/>
              <a:t> o menu Sketch, Include Library e Manage Library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699" y="5972969"/>
            <a:ext cx="17097901" cy="442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2525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r>
              <a:rPr dirty="0"/>
              <a:t>Preparação do ambiente</a:t>
            </a:r>
          </a:p>
        </p:txBody>
      </p:sp>
      <p:sp>
        <p:nvSpPr>
          <p:cNvPr id="195" name="Shape 195"/>
          <p:cNvSpPr>
            <a:spLocks noGrp="1"/>
          </p:cNvSpPr>
          <p:nvPr>
            <p:ph type="body" sz="half" idx="1"/>
          </p:nvPr>
        </p:nvSpPr>
        <p:spPr>
          <a:xfrm>
            <a:off x="1682751" y="3652242"/>
            <a:ext cx="21005799" cy="8840391"/>
          </a:xfrm>
          <a:prstGeom prst="rect">
            <a:avLst/>
          </a:prstGeom>
        </p:spPr>
        <p:txBody>
          <a:bodyPr anchor="t" anchorCtr="0">
            <a:normAutofit/>
          </a:bodyPr>
          <a:lstStyle/>
          <a:p>
            <a:pPr marL="0" indent="0">
              <a:buSzPct val="100000"/>
              <a:buNone/>
            </a:pPr>
            <a:r>
              <a:rPr lang="en-US" sz="4800" dirty="0" smtClean="0"/>
              <a:t>Na </a:t>
            </a:r>
            <a:r>
              <a:rPr lang="en-US" sz="4800" dirty="0" err="1" smtClean="0"/>
              <a:t>tela</a:t>
            </a:r>
            <a:r>
              <a:rPr lang="en-US" sz="4800" dirty="0" smtClean="0"/>
              <a:t> ”Library Manager”, </a:t>
            </a:r>
            <a:r>
              <a:rPr lang="en-US" sz="4800" dirty="0" err="1" smtClean="0"/>
              <a:t>digite</a:t>
            </a:r>
            <a:r>
              <a:rPr lang="en-US" sz="4800" dirty="0" smtClean="0"/>
              <a:t> </a:t>
            </a:r>
            <a:r>
              <a:rPr lang="en-US" sz="4800" b="1" u="sng" dirty="0" err="1"/>
              <a:t>Adafruit</a:t>
            </a:r>
            <a:r>
              <a:rPr lang="en-US" sz="4800" b="1" u="sng" dirty="0"/>
              <a:t> BMP085 </a:t>
            </a:r>
            <a:r>
              <a:rPr lang="en-US" sz="4800" b="1" u="sng" dirty="0" smtClean="0"/>
              <a:t>library</a:t>
            </a:r>
            <a:r>
              <a:rPr lang="en-US" sz="4800" dirty="0" smtClean="0"/>
              <a:t>, </a:t>
            </a:r>
            <a:r>
              <a:rPr lang="en-US" sz="4800" dirty="0" err="1" smtClean="0"/>
              <a:t>selecione</a:t>
            </a:r>
            <a:r>
              <a:rPr lang="en-US" sz="4800" dirty="0" smtClean="0"/>
              <a:t> a </a:t>
            </a:r>
            <a:r>
              <a:rPr lang="en-US" sz="4800" dirty="0" err="1" smtClean="0"/>
              <a:t>opção</a:t>
            </a:r>
            <a:r>
              <a:rPr lang="en-US" sz="4800" dirty="0" smtClean="0"/>
              <a:t> </a:t>
            </a:r>
            <a:r>
              <a:rPr lang="en-US" sz="4800" dirty="0" err="1" smtClean="0"/>
              <a:t>abaixo</a:t>
            </a:r>
            <a:r>
              <a:rPr lang="en-US" sz="4800" dirty="0" smtClean="0"/>
              <a:t> e </a:t>
            </a:r>
            <a:r>
              <a:rPr lang="en-US" sz="4800" dirty="0" err="1" smtClean="0"/>
              <a:t>efetue</a:t>
            </a:r>
            <a:r>
              <a:rPr lang="en-US" sz="4800" dirty="0" smtClean="0"/>
              <a:t> a </a:t>
            </a:r>
            <a:r>
              <a:rPr lang="en-US" sz="4800" dirty="0" err="1" smtClean="0"/>
              <a:t>instalação</a:t>
            </a:r>
            <a:r>
              <a:rPr lang="en-US" sz="4800" dirty="0" smtClean="0"/>
              <a:t> da </a:t>
            </a:r>
            <a:r>
              <a:rPr lang="en-US" sz="4800" dirty="0" err="1" smtClean="0"/>
              <a:t>biblioteca</a:t>
            </a:r>
            <a:endParaRPr lang="en-US" sz="4800" b="1" u="sng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028" y="6442148"/>
            <a:ext cx="19991944" cy="438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55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r>
              <a:rPr dirty="0"/>
              <a:t>Preparação do ambiente</a:t>
            </a:r>
          </a:p>
        </p:txBody>
      </p:sp>
      <p:sp>
        <p:nvSpPr>
          <p:cNvPr id="195" name="Shape 195"/>
          <p:cNvSpPr>
            <a:spLocks noGrp="1"/>
          </p:cNvSpPr>
          <p:nvPr>
            <p:ph type="body" sz="half" idx="1"/>
          </p:nvPr>
        </p:nvSpPr>
        <p:spPr>
          <a:xfrm>
            <a:off x="1682751" y="3652242"/>
            <a:ext cx="21005799" cy="8840391"/>
          </a:xfrm>
          <a:prstGeom prst="rect">
            <a:avLst/>
          </a:prstGeom>
        </p:spPr>
        <p:txBody>
          <a:bodyPr anchor="t" anchorCtr="0">
            <a:normAutofit/>
          </a:bodyPr>
          <a:lstStyle/>
          <a:p>
            <a:pPr marL="0" indent="0">
              <a:buSzPct val="100000"/>
              <a:buNone/>
            </a:pPr>
            <a:r>
              <a:rPr lang="en-US" sz="4800" dirty="0" err="1" smtClean="0"/>
              <a:t>Acesse</a:t>
            </a:r>
            <a:r>
              <a:rPr lang="en-US" sz="4800" dirty="0" smtClean="0"/>
              <a:t> </a:t>
            </a:r>
            <a:r>
              <a:rPr lang="en-US" sz="4800" dirty="0" err="1" smtClean="0"/>
              <a:t>novamente</a:t>
            </a:r>
            <a:r>
              <a:rPr lang="en-US" sz="4800" dirty="0" smtClean="0"/>
              <a:t> a </a:t>
            </a:r>
            <a:r>
              <a:rPr lang="en-US" sz="4800" dirty="0" err="1" smtClean="0"/>
              <a:t>tela</a:t>
            </a:r>
            <a:r>
              <a:rPr lang="en-US" sz="4800" dirty="0" smtClean="0"/>
              <a:t> ”Library Manager”, </a:t>
            </a:r>
            <a:r>
              <a:rPr lang="en-US" sz="4800" dirty="0" err="1" smtClean="0"/>
              <a:t>digite</a:t>
            </a:r>
            <a:r>
              <a:rPr lang="en-US" sz="4800" dirty="0" smtClean="0"/>
              <a:t> </a:t>
            </a:r>
            <a:r>
              <a:rPr lang="en-US" sz="4800" b="1" u="sng" dirty="0" err="1"/>
              <a:t>pubsubclient</a:t>
            </a:r>
            <a:r>
              <a:rPr lang="en-US" sz="4800" dirty="0" smtClean="0"/>
              <a:t>, </a:t>
            </a:r>
            <a:r>
              <a:rPr lang="en-US" sz="4800" dirty="0" err="1" smtClean="0"/>
              <a:t>selecione</a:t>
            </a:r>
            <a:r>
              <a:rPr lang="en-US" sz="4800" dirty="0" smtClean="0"/>
              <a:t> a </a:t>
            </a:r>
            <a:r>
              <a:rPr lang="en-US" sz="4800" dirty="0" err="1" smtClean="0"/>
              <a:t>opção</a:t>
            </a:r>
            <a:r>
              <a:rPr lang="en-US" sz="4800" dirty="0" smtClean="0"/>
              <a:t> </a:t>
            </a:r>
            <a:r>
              <a:rPr lang="en-US" sz="4800" dirty="0" err="1" smtClean="0"/>
              <a:t>abaixo</a:t>
            </a:r>
            <a:r>
              <a:rPr lang="en-US" sz="4800" dirty="0" smtClean="0"/>
              <a:t> e </a:t>
            </a:r>
            <a:r>
              <a:rPr lang="en-US" sz="4800" dirty="0" err="1" smtClean="0"/>
              <a:t>efetue</a:t>
            </a:r>
            <a:r>
              <a:rPr lang="en-US" sz="4800" dirty="0" smtClean="0"/>
              <a:t> a </a:t>
            </a:r>
            <a:r>
              <a:rPr lang="en-US" sz="4800" dirty="0" err="1" smtClean="0"/>
              <a:t>instalação</a:t>
            </a:r>
            <a:r>
              <a:rPr lang="en-US" sz="4800" dirty="0" smtClean="0"/>
              <a:t> da </a:t>
            </a:r>
            <a:r>
              <a:rPr lang="en-US" sz="4800" dirty="0" err="1" smtClean="0"/>
              <a:t>biblioteca</a:t>
            </a:r>
            <a:endParaRPr lang="en-US" sz="4800" b="1" u="sng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41" y="6141188"/>
            <a:ext cx="19507917" cy="510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159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r>
              <a:rPr dirty="0"/>
              <a:t>Preparação do ambiente</a:t>
            </a:r>
          </a:p>
        </p:txBody>
      </p:sp>
      <p:sp>
        <p:nvSpPr>
          <p:cNvPr id="195" name="Shape 195"/>
          <p:cNvSpPr>
            <a:spLocks noGrp="1"/>
          </p:cNvSpPr>
          <p:nvPr>
            <p:ph type="body" sz="half" idx="1"/>
          </p:nvPr>
        </p:nvSpPr>
        <p:spPr>
          <a:xfrm>
            <a:off x="1682751" y="3652242"/>
            <a:ext cx="21005799" cy="8840391"/>
          </a:xfrm>
          <a:prstGeom prst="rect">
            <a:avLst/>
          </a:prstGeom>
        </p:spPr>
        <p:txBody>
          <a:bodyPr anchor="t" anchorCtr="0">
            <a:normAutofit/>
          </a:bodyPr>
          <a:lstStyle/>
          <a:p>
            <a:pPr marL="0" indent="0">
              <a:buSzPct val="100000"/>
              <a:buNone/>
            </a:pPr>
            <a:r>
              <a:rPr lang="en-US" sz="4800" dirty="0" err="1" smtClean="0"/>
              <a:t>Após</a:t>
            </a:r>
            <a:r>
              <a:rPr lang="en-US" sz="4800" dirty="0" smtClean="0"/>
              <a:t> </a:t>
            </a:r>
            <a:r>
              <a:rPr lang="en-US" sz="4800" dirty="0" err="1" smtClean="0"/>
              <a:t>completar</a:t>
            </a:r>
            <a:r>
              <a:rPr lang="en-US" sz="4800" dirty="0" smtClean="0"/>
              <a:t> a </a:t>
            </a:r>
            <a:r>
              <a:rPr lang="en-US" sz="4800" dirty="0" err="1" smtClean="0"/>
              <a:t>instalação</a:t>
            </a:r>
            <a:r>
              <a:rPr lang="en-US" sz="4800" dirty="0" smtClean="0"/>
              <a:t> </a:t>
            </a:r>
            <a:r>
              <a:rPr lang="en-US" sz="4800" dirty="0" err="1" smtClean="0"/>
              <a:t>reinicie</a:t>
            </a:r>
            <a:r>
              <a:rPr lang="en-US" sz="4800" dirty="0" smtClean="0"/>
              <a:t> o Arduino IDE, </a:t>
            </a:r>
            <a:r>
              <a:rPr lang="en-US" sz="4800" dirty="0" err="1" smtClean="0"/>
              <a:t>acesse</a:t>
            </a:r>
            <a:r>
              <a:rPr lang="en-US" sz="4800" dirty="0" smtClean="0"/>
              <a:t> o menu Tools, Board e </a:t>
            </a:r>
            <a:r>
              <a:rPr lang="en-US" sz="4800" dirty="0" err="1" smtClean="0"/>
              <a:t>selecione</a:t>
            </a:r>
            <a:r>
              <a:rPr lang="en-US" sz="4800" dirty="0" smtClean="0"/>
              <a:t> a </a:t>
            </a:r>
            <a:r>
              <a:rPr lang="en-US" sz="4800" dirty="0" err="1" smtClean="0"/>
              <a:t>opção</a:t>
            </a:r>
            <a:r>
              <a:rPr lang="en-US" sz="4800" dirty="0" smtClean="0"/>
              <a:t> </a:t>
            </a:r>
            <a:r>
              <a:rPr lang="en-US" sz="4800" dirty="0" err="1" smtClean="0"/>
              <a:t>NodeMCU</a:t>
            </a:r>
            <a:r>
              <a:rPr lang="en-US" sz="4800" dirty="0" smtClean="0"/>
              <a:t> 1.0 (ESP-12E Module)</a:t>
            </a:r>
            <a:endParaRPr lang="en-US" sz="4800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3658" y="10496108"/>
            <a:ext cx="4146348" cy="3007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116" y="5316609"/>
            <a:ext cx="12553767" cy="506200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3992447" y="10432313"/>
            <a:ext cx="4784651" cy="0"/>
          </a:xfrm>
          <a:prstGeom prst="line">
            <a:avLst/>
          </a:prstGeom>
          <a:noFill/>
          <a:ln w="50800" cap="flat">
            <a:solidFill>
              <a:srgbClr val="FF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Rectangle 1"/>
          <p:cNvSpPr/>
          <p:nvPr/>
        </p:nvSpPr>
        <p:spPr>
          <a:xfrm>
            <a:off x="14353658" y="13045440"/>
            <a:ext cx="4146348" cy="67056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8" name="Curved Connector 7"/>
          <p:cNvCxnSpPr>
            <a:endCxn id="2" idx="3"/>
          </p:cNvCxnSpPr>
          <p:nvPr/>
        </p:nvCxnSpPr>
        <p:spPr>
          <a:xfrm rot="16200000" flipH="1">
            <a:off x="14212164" y="9092878"/>
            <a:ext cx="8544560" cy="31123"/>
          </a:xfrm>
          <a:prstGeom prst="curvedConnector4">
            <a:avLst>
              <a:gd name="adj1" fmla="val -951"/>
              <a:gd name="adj2" fmla="val 11084931"/>
            </a:avLst>
          </a:prstGeom>
          <a:noFill/>
          <a:ln w="127000" cap="flat">
            <a:solidFill>
              <a:srgbClr val="FF0000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8371361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Um breve </a:t>
            </a:r>
            <a:r>
              <a:rPr lang="en-US" dirty="0" err="1" smtClean="0"/>
              <a:t>resumo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o hardware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290" y="6858000"/>
            <a:ext cx="9512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28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nodemcu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334" y="3239444"/>
            <a:ext cx="13968741" cy="10476556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 que iremos usar?</a:t>
            </a:r>
          </a:p>
        </p:txBody>
      </p:sp>
      <p:pic>
        <p:nvPicPr>
          <p:cNvPr id="170" name="bmp18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21290" y="1421734"/>
            <a:ext cx="5931640" cy="5931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male-female-jumper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807033" y="7139034"/>
            <a:ext cx="6576967" cy="657696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272896" y="11169472"/>
            <a:ext cx="694069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01 </a:t>
            </a:r>
            <a:r>
              <a:rPr lang="en-US"/>
              <a:t>Node </a:t>
            </a:r>
            <a:r>
              <a:rPr lang="en-US" smtClean="0"/>
              <a:t>MCU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413989" y="5226784"/>
            <a:ext cx="761350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01 </a:t>
            </a:r>
            <a:r>
              <a:rPr lang="en-US" dirty="0"/>
              <a:t>sensor </a:t>
            </a:r>
            <a:r>
              <a:rPr lang="en-US" dirty="0" err="1" smtClean="0"/>
              <a:t>Barômetro</a:t>
            </a:r>
            <a:endParaRPr lang="en-US" dirty="0" smtClean="0"/>
          </a:p>
          <a:p>
            <a:r>
              <a:rPr lang="en-US" dirty="0" smtClean="0"/>
              <a:t>BMP180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524075" y="10307698"/>
            <a:ext cx="683895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04 </a:t>
            </a:r>
            <a:r>
              <a:rPr lang="en-US" dirty="0"/>
              <a:t>Jumpers</a:t>
            </a:r>
          </a:p>
        </p:txBody>
      </p:sp>
    </p:spTree>
    <p:extLst>
      <p:ext uri="{BB962C8B-B14F-4D97-AF65-F5344CB8AC3E}">
        <p14:creationId xmlns:p14="http://schemas.microsoft.com/office/powerpoint/2010/main" val="196927069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bmp18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52360" y="7643090"/>
            <a:ext cx="5931640" cy="593164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pe 22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6570">
              <a:defRPr sz="6800"/>
            </a:lvl1pPr>
          </a:lstStyle>
          <a:p>
            <a:r>
              <a:rPr sz="8000" dirty="0" smtClean="0"/>
              <a:t>BMP180</a:t>
            </a:r>
            <a:endParaRPr sz="80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/>
              <a:t>O sensor BMP180 </a:t>
            </a:r>
            <a:r>
              <a:rPr lang="en-US" dirty="0" err="1"/>
              <a:t>é</a:t>
            </a:r>
            <a:r>
              <a:rPr lang="en-US" dirty="0"/>
              <a:t> um sensor </a:t>
            </a:r>
            <a:r>
              <a:rPr lang="en-US" dirty="0" smtClean="0"/>
              <a:t>digital de </a:t>
            </a:r>
            <a:r>
              <a:rPr lang="en-US" dirty="0" err="1"/>
              <a:t>pressão</a:t>
            </a:r>
            <a:r>
              <a:rPr lang="en-US" dirty="0"/>
              <a:t> </a:t>
            </a:r>
            <a:r>
              <a:rPr lang="en-US" dirty="0" err="1"/>
              <a:t>barométrica</a:t>
            </a:r>
            <a:r>
              <a:rPr lang="en-US" dirty="0"/>
              <a:t> de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precisão</a:t>
            </a:r>
            <a:r>
              <a:rPr lang="en-US" dirty="0"/>
              <a:t>,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efetuar</a:t>
            </a:r>
            <a:r>
              <a:rPr lang="en-US" dirty="0"/>
              <a:t> </a:t>
            </a:r>
            <a:r>
              <a:rPr lang="en-US" dirty="0" err="1"/>
              <a:t>leituras</a:t>
            </a:r>
            <a:r>
              <a:rPr lang="en-US" dirty="0"/>
              <a:t> entre 300 </a:t>
            </a:r>
            <a:r>
              <a:rPr lang="en-US" dirty="0" err="1"/>
              <a:t>até</a:t>
            </a:r>
            <a:r>
              <a:rPr lang="en-US" dirty="0"/>
              <a:t> 1100 </a:t>
            </a:r>
            <a:r>
              <a:rPr lang="en-US" dirty="0" err="1"/>
              <a:t>hPa</a:t>
            </a:r>
            <a:r>
              <a:rPr lang="en-US" dirty="0"/>
              <a:t> com </a:t>
            </a:r>
            <a:r>
              <a:rPr lang="en-US" dirty="0" err="1"/>
              <a:t>precisão</a:t>
            </a:r>
            <a:r>
              <a:rPr lang="en-US" dirty="0"/>
              <a:t> de 0,02 </a:t>
            </a:r>
            <a:r>
              <a:rPr lang="en-US" dirty="0" err="1"/>
              <a:t>hPa</a:t>
            </a:r>
            <a:r>
              <a:rPr lang="en-US" dirty="0"/>
              <a:t> no </a:t>
            </a:r>
            <a:r>
              <a:rPr lang="en-US" dirty="0" err="1"/>
              <a:t>modo</a:t>
            </a:r>
            <a:r>
              <a:rPr lang="en-US" dirty="0"/>
              <a:t> </a:t>
            </a:r>
            <a:r>
              <a:rPr lang="en-US" dirty="0" err="1"/>
              <a:t>avançado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Esse</a:t>
            </a:r>
            <a:r>
              <a:rPr lang="en-US" dirty="0" smtClean="0"/>
              <a:t> sensor </a:t>
            </a:r>
            <a:r>
              <a:rPr lang="en-US" dirty="0" err="1" smtClean="0"/>
              <a:t>já</a:t>
            </a:r>
            <a:r>
              <a:rPr lang="en-US" dirty="0" smtClean="0"/>
              <a:t> </a:t>
            </a:r>
            <a:r>
              <a:rPr lang="en-US" dirty="0" err="1"/>
              <a:t>vem</a:t>
            </a:r>
            <a:r>
              <a:rPr lang="en-US" dirty="0"/>
              <a:t>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calibrado</a:t>
            </a:r>
            <a:r>
              <a:rPr lang="en-US" dirty="0"/>
              <a:t> de </a:t>
            </a:r>
            <a:r>
              <a:rPr lang="en-US" dirty="0" err="1"/>
              <a:t>fábrica</a:t>
            </a:r>
            <a:r>
              <a:rPr lang="en-US" dirty="0"/>
              <a:t> </a:t>
            </a:r>
            <a:r>
              <a:rPr lang="en-US" dirty="0" smtClean="0"/>
              <a:t>e </a:t>
            </a:r>
            <a:r>
              <a:rPr lang="en-US" dirty="0" err="1"/>
              <a:t>funciona</a:t>
            </a:r>
            <a:r>
              <a:rPr lang="en-US" dirty="0"/>
              <a:t> com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alimentação</a:t>
            </a:r>
            <a:r>
              <a:rPr lang="en-US" dirty="0"/>
              <a:t> de 1,8 </a:t>
            </a:r>
            <a:r>
              <a:rPr lang="en-US" dirty="0" err="1"/>
              <a:t>até</a:t>
            </a:r>
            <a:r>
              <a:rPr lang="en-US" dirty="0"/>
              <a:t> 3,6V,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alimentado</a:t>
            </a:r>
            <a:r>
              <a:rPr lang="en-US" dirty="0"/>
              <a:t> </a:t>
            </a:r>
            <a:r>
              <a:rPr lang="en-US" dirty="0" err="1"/>
              <a:t>através</a:t>
            </a:r>
            <a:r>
              <a:rPr lang="en-US" dirty="0"/>
              <a:t> com </a:t>
            </a:r>
            <a:r>
              <a:rPr lang="en-US" dirty="0" smtClean="0"/>
              <a:t>5V, </a:t>
            </a:r>
            <a:r>
              <a:rPr lang="en-US" dirty="0" err="1" smtClean="0"/>
              <a:t>porém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recomendada</a:t>
            </a:r>
            <a:r>
              <a:rPr lang="en-US" dirty="0" smtClean="0"/>
              <a:t> a </a:t>
            </a:r>
            <a:r>
              <a:rPr lang="en-US" dirty="0" err="1" smtClean="0"/>
              <a:t>utilização</a:t>
            </a:r>
            <a:r>
              <a:rPr lang="en-US" dirty="0" smtClean="0"/>
              <a:t> de  </a:t>
            </a:r>
            <a:r>
              <a:rPr lang="en-US" dirty="0" err="1"/>
              <a:t>alimentação</a:t>
            </a:r>
            <a:r>
              <a:rPr lang="en-US" dirty="0"/>
              <a:t> </a:t>
            </a:r>
            <a:r>
              <a:rPr lang="en-US" dirty="0" err="1"/>
              <a:t>regulada</a:t>
            </a:r>
            <a:r>
              <a:rPr lang="en-US" dirty="0"/>
              <a:t> de 3,3V. </a:t>
            </a:r>
            <a:endParaRPr lang="en-US" dirty="0" smtClean="0"/>
          </a:p>
          <a:p>
            <a:r>
              <a:rPr lang="en-US" dirty="0" err="1" smtClean="0"/>
              <a:t>Sua</a:t>
            </a:r>
            <a:r>
              <a:rPr lang="en-US" dirty="0" smtClean="0"/>
              <a:t> </a:t>
            </a:r>
            <a:r>
              <a:rPr lang="en-US" dirty="0" err="1"/>
              <a:t>comunicação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</a:t>
            </a:r>
            <a:r>
              <a:rPr lang="en-US" dirty="0" err="1"/>
              <a:t>através</a:t>
            </a:r>
            <a:r>
              <a:rPr lang="en-US" dirty="0"/>
              <a:t> de </a:t>
            </a:r>
            <a:r>
              <a:rPr lang="en-US" dirty="0" smtClean="0"/>
              <a:t>I2C.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522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ESP8266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4000" dirty="0"/>
              <a:t>O módulo ESP8266 é um dispositivo com um microprocessador </a:t>
            </a:r>
            <a:r>
              <a:rPr lang="en-US" sz="4000" dirty="0" smtClean="0"/>
              <a:t>de arquitetura 32 bits </a:t>
            </a:r>
            <a:r>
              <a:rPr sz="4000" dirty="0" smtClean="0"/>
              <a:t>com </a:t>
            </a:r>
            <a:r>
              <a:rPr sz="4000" dirty="0"/>
              <a:t>suporte embutido à rede WIFI e memória flash integrada.</a:t>
            </a:r>
          </a:p>
          <a:p>
            <a:r>
              <a:rPr sz="4000" dirty="0"/>
              <a:t>Essa arquitetura permite que ele possa ser programado de forma independente, sem a necessidade de outros microcontroladores como o Arduino, por exemplo.</a:t>
            </a:r>
          </a:p>
        </p:txBody>
      </p:sp>
      <p:sp>
        <p:nvSpPr>
          <p:cNvPr id="125" name="Shape 125"/>
          <p:cNvSpPr/>
          <p:nvPr/>
        </p:nvSpPr>
        <p:spPr>
          <a:xfrm>
            <a:off x="15163891" y="11689114"/>
            <a:ext cx="6573199" cy="57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>
            <a:lvl1pPr>
              <a:defRPr sz="2000"/>
            </a:lvl1pPr>
          </a:lstStyle>
          <a:p>
            <a:r>
              <a:rPr sz="2813" dirty="0"/>
              <a:t>Figura </a:t>
            </a:r>
            <a:r>
              <a:rPr lang="en-US" sz="2813" dirty="0" smtClean="0"/>
              <a:t>1</a:t>
            </a:r>
            <a:r>
              <a:rPr sz="2813" dirty="0" smtClean="0"/>
              <a:t> </a:t>
            </a:r>
            <a:r>
              <a:rPr sz="2813" dirty="0"/>
              <a:t>- ESP8266 Modelo ESP-01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0618" y="3661172"/>
            <a:ext cx="9219747" cy="764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682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ESP8266-Pinos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17634" y="3936941"/>
            <a:ext cx="8366366" cy="6693093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r>
              <a:t>ESP8266 - Características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half" idx="1"/>
          </p:nvPr>
        </p:nvSpPr>
        <p:spPr>
          <a:xfrm>
            <a:off x="9893303" y="3936941"/>
            <a:ext cx="7277099" cy="8263244"/>
          </a:xfrm>
          <a:prstGeom prst="rect">
            <a:avLst/>
          </a:prstGeom>
        </p:spPr>
        <p:txBody>
          <a:bodyPr>
            <a:noAutofit/>
          </a:bodyPr>
          <a:lstStyle/>
          <a:p>
            <a:pPr marL="192888" indent="-192888" defTabSz="328623">
              <a:spcBef>
                <a:spcPts val="1688"/>
              </a:spcBef>
              <a:defRPr sz="1200"/>
            </a:pPr>
            <a:r>
              <a:rPr sz="2800" dirty="0" smtClean="0"/>
              <a:t>CPU 80MHz</a:t>
            </a:r>
            <a:r>
              <a:rPr lang="en-US" sz="2800" dirty="0" smtClean="0"/>
              <a:t> (até 1</a:t>
            </a:r>
            <a:r>
              <a:rPr sz="2800" dirty="0" smtClean="0"/>
              <a:t>60MHz</a:t>
            </a:r>
            <a:r>
              <a:rPr lang="en-US" sz="2800" dirty="0" smtClean="0"/>
              <a:t> configurável)</a:t>
            </a:r>
            <a:r>
              <a:rPr sz="2800" dirty="0" smtClean="0"/>
              <a:t>;</a:t>
            </a:r>
            <a:endParaRPr sz="2800" dirty="0"/>
          </a:p>
          <a:p>
            <a:pPr marL="192888" indent="-192888" defTabSz="328623">
              <a:spcBef>
                <a:spcPts val="1688"/>
              </a:spcBef>
              <a:defRPr sz="1200"/>
            </a:pPr>
            <a:r>
              <a:rPr sz="2800" dirty="0"/>
              <a:t>Arquitetura </a:t>
            </a:r>
            <a:r>
              <a:rPr sz="2800" dirty="0" smtClean="0"/>
              <a:t>de </a:t>
            </a:r>
            <a:r>
              <a:rPr sz="2800" dirty="0"/>
              <a:t>32 bits;</a:t>
            </a:r>
          </a:p>
          <a:p>
            <a:pPr marL="192888" indent="-192888" defTabSz="328623">
              <a:spcBef>
                <a:spcPts val="1688"/>
              </a:spcBef>
              <a:defRPr sz="1200"/>
            </a:pPr>
            <a:r>
              <a:rPr sz="2800" dirty="0"/>
              <a:t>32KBytes de RAM para instruções;</a:t>
            </a:r>
          </a:p>
          <a:p>
            <a:pPr marL="192888" indent="-192888" defTabSz="328623">
              <a:spcBef>
                <a:spcPts val="1688"/>
              </a:spcBef>
              <a:defRPr sz="1200"/>
            </a:pPr>
            <a:r>
              <a:rPr sz="2800" dirty="0"/>
              <a:t>96KBytes de RAM para dados;</a:t>
            </a:r>
          </a:p>
          <a:p>
            <a:pPr marL="192888" indent="-192888" defTabSz="328623">
              <a:spcBef>
                <a:spcPts val="1688"/>
              </a:spcBef>
              <a:defRPr sz="1200"/>
            </a:pPr>
            <a:r>
              <a:rPr sz="2800" dirty="0"/>
              <a:t>64KBytes de ROM para boot;</a:t>
            </a:r>
          </a:p>
          <a:p>
            <a:pPr marL="192888" indent="-192888" defTabSz="328623">
              <a:spcBef>
                <a:spcPts val="1688"/>
              </a:spcBef>
              <a:defRPr sz="1200"/>
            </a:pPr>
            <a:r>
              <a:rPr lang="en-US" sz="2800" dirty="0" err="1" smtClean="0"/>
              <a:t>M</a:t>
            </a:r>
            <a:r>
              <a:rPr sz="2800" dirty="0" err="1" smtClean="0"/>
              <a:t>emória</a:t>
            </a:r>
            <a:r>
              <a:rPr sz="2800" dirty="0" smtClean="0"/>
              <a:t> </a:t>
            </a:r>
            <a:r>
              <a:rPr sz="2800" dirty="0"/>
              <a:t>Flash SPI Winbond W25Q40BVNIG de 512KBytes;</a:t>
            </a:r>
          </a:p>
          <a:p>
            <a:pPr marL="192888" indent="-192888" defTabSz="328623">
              <a:spcBef>
                <a:spcPts val="1688"/>
              </a:spcBef>
              <a:defRPr sz="1200"/>
            </a:pPr>
            <a:r>
              <a:rPr sz="2800" dirty="0"/>
              <a:t>O núcleo é baseado no IP Diamand Standard LX3 da Tensilica;</a:t>
            </a:r>
          </a:p>
          <a:p>
            <a:pPr marL="192888" indent="-192888" defTabSz="328623">
              <a:spcBef>
                <a:spcPts val="1688"/>
              </a:spcBef>
              <a:defRPr sz="1200"/>
            </a:pPr>
            <a:r>
              <a:rPr sz="2800" dirty="0"/>
              <a:t>Fabricado pela Espressif;</a:t>
            </a:r>
          </a:p>
          <a:p>
            <a:pPr marL="192888" indent="-192888" defTabSz="328623">
              <a:spcBef>
                <a:spcPts val="1688"/>
              </a:spcBef>
              <a:defRPr sz="1200"/>
            </a:pPr>
            <a:r>
              <a:rPr sz="2800" dirty="0"/>
              <a:t>Existem módulos de diferentes tamanhos e fabricantes.</a:t>
            </a:r>
          </a:p>
        </p:txBody>
      </p:sp>
      <p:sp>
        <p:nvSpPr>
          <p:cNvPr id="129" name="Shape 129"/>
          <p:cNvSpPr/>
          <p:nvPr/>
        </p:nvSpPr>
        <p:spPr>
          <a:xfrm>
            <a:off x="16859320" y="11583820"/>
            <a:ext cx="6573198" cy="57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>
            <a:lvl1pPr>
              <a:defRPr sz="2000"/>
            </a:lvl1pPr>
          </a:lstStyle>
          <a:p>
            <a:r>
              <a:rPr sz="2813" dirty="0"/>
              <a:t>Figura </a:t>
            </a:r>
            <a:r>
              <a:rPr lang="en-US" sz="2813" dirty="0" smtClean="0"/>
              <a:t>2</a:t>
            </a:r>
            <a:r>
              <a:rPr sz="2813" dirty="0" smtClean="0"/>
              <a:t> </a:t>
            </a:r>
            <a:r>
              <a:rPr sz="2813" dirty="0"/>
              <a:t>- ESP8266 Modelo ESP-01</a:t>
            </a:r>
          </a:p>
        </p:txBody>
      </p:sp>
      <p:sp>
        <p:nvSpPr>
          <p:cNvPr id="131" name="Shape 131"/>
          <p:cNvSpPr/>
          <p:nvPr/>
        </p:nvSpPr>
        <p:spPr>
          <a:xfrm>
            <a:off x="4184574" y="13261850"/>
            <a:ext cx="10196419" cy="360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/>
          <a:p>
            <a:pPr>
              <a:defRPr sz="1000"/>
            </a:pPr>
            <a:r>
              <a:rPr sz="1406"/>
              <a:t>Fontes:http://</a:t>
            </a:r>
            <a:r>
              <a:rPr sz="1406" u="sng">
                <a:hlinkClick r:id="rId3"/>
              </a:rPr>
              <a:t>blog.filipeflop.com/wireless/esp8266-arduino-tutorial.html</a:t>
            </a:r>
            <a:r>
              <a:rPr sz="1406"/>
              <a:t> e http://www.embarcados.com.br/modulo-esp8266/</a:t>
            </a:r>
          </a:p>
        </p:txBody>
      </p:sp>
      <p:sp>
        <p:nvSpPr>
          <p:cNvPr id="7" name="Shape 128"/>
          <p:cNvSpPr txBox="1">
            <a:spLocks/>
          </p:cNvSpPr>
          <p:nvPr/>
        </p:nvSpPr>
        <p:spPr>
          <a:xfrm>
            <a:off x="1682752" y="3889377"/>
            <a:ext cx="8210551" cy="884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96" tIns="50796" rIns="50796" bIns="50796" anchor="ctr">
            <a:noAutofit/>
          </a:bodyPr>
          <a:lstStyle>
            <a:lvl1pPr marL="482220" marR="0" indent="-482220" algn="l" defTabSz="825425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938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964441" marR="0" indent="-482220" algn="l" defTabSz="825425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938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446661" marR="0" indent="-482220" algn="l" defTabSz="825425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938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928881" marR="0" indent="-482220" algn="l" defTabSz="825425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938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411101" marR="0" indent="-482220" algn="l" defTabSz="825425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938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09657" marR="0" indent="-634943" algn="l" defTabSz="825425" rtl="0" eaLnBrk="1" latinLnBrk="0" hangingPunct="1">
              <a:lnSpc>
                <a:spcPct val="100000"/>
              </a:lnSpc>
              <a:spcBef>
                <a:spcPts val="5899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4600" marR="0" indent="-634943" algn="l" defTabSz="825425" rtl="0" eaLnBrk="1" latinLnBrk="0" hangingPunct="1">
              <a:lnSpc>
                <a:spcPct val="100000"/>
              </a:lnSpc>
              <a:spcBef>
                <a:spcPts val="5899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79543" marR="0" indent="-634943" algn="l" defTabSz="825425" rtl="0" eaLnBrk="1" latinLnBrk="0" hangingPunct="1">
              <a:lnSpc>
                <a:spcPct val="100000"/>
              </a:lnSpc>
              <a:spcBef>
                <a:spcPts val="5899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4485" marR="0" indent="-634943" algn="l" defTabSz="825425" rtl="0" eaLnBrk="1" latinLnBrk="0" hangingPunct="1">
              <a:lnSpc>
                <a:spcPct val="100000"/>
              </a:lnSpc>
              <a:spcBef>
                <a:spcPts val="5899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192888" indent="-192888" defTabSz="328623">
              <a:spcBef>
                <a:spcPts val="1688"/>
              </a:spcBef>
              <a:defRPr sz="1200"/>
            </a:pPr>
            <a:r>
              <a:rPr lang="en-US" sz="2800" dirty="0" smtClean="0"/>
              <a:t>System-On-Chip com Wi-Fi </a:t>
            </a:r>
            <a:r>
              <a:rPr lang="en-US" sz="2800" dirty="0" err="1" smtClean="0"/>
              <a:t>embutido</a:t>
            </a:r>
            <a:r>
              <a:rPr lang="en-US" sz="2800" dirty="0" smtClean="0"/>
              <a:t>;</a:t>
            </a:r>
          </a:p>
          <a:p>
            <a:pPr marL="192888" indent="-192888" defTabSz="328623">
              <a:spcBef>
                <a:spcPts val="1688"/>
              </a:spcBef>
              <a:defRPr sz="1200"/>
            </a:pPr>
            <a:r>
              <a:rPr lang="en-US" sz="2800" dirty="0" err="1" smtClean="0"/>
              <a:t>Conexão</a:t>
            </a:r>
            <a:r>
              <a:rPr lang="en-US" sz="2800" dirty="0" smtClean="0"/>
              <a:t> </a:t>
            </a:r>
            <a:r>
              <a:rPr lang="en-US" sz="2800" dirty="0" err="1" smtClean="0"/>
              <a:t>WiFi</a:t>
            </a:r>
            <a:r>
              <a:rPr lang="en-US" sz="2800" dirty="0" smtClean="0"/>
              <a:t> 802.11 B/G/N, </a:t>
            </a:r>
            <a:r>
              <a:rPr lang="en-US" sz="2800" dirty="0" err="1" smtClean="0"/>
              <a:t>alcance</a:t>
            </a:r>
            <a:r>
              <a:rPr lang="en-US" sz="2800" dirty="0" smtClean="0"/>
              <a:t>  ˜91 metros</a:t>
            </a:r>
          </a:p>
          <a:p>
            <a:pPr marL="192888" indent="-192888" defTabSz="328623">
              <a:spcBef>
                <a:spcPts val="1688"/>
              </a:spcBef>
              <a:defRPr sz="1200"/>
            </a:pPr>
            <a:r>
              <a:rPr lang="en-US" sz="2800" dirty="0" err="1" smtClean="0"/>
              <a:t>Tensão</a:t>
            </a:r>
            <a:r>
              <a:rPr lang="en-US" sz="2800" dirty="0" smtClean="0"/>
              <a:t> de </a:t>
            </a:r>
            <a:r>
              <a:rPr lang="en-US" sz="2800" dirty="0" err="1" smtClean="0"/>
              <a:t>operação</a:t>
            </a:r>
            <a:r>
              <a:rPr lang="en-US" sz="2800" dirty="0" smtClean="0"/>
              <a:t> : 3.3 VDC</a:t>
            </a:r>
          </a:p>
          <a:p>
            <a:pPr marL="192888" indent="-192888" defTabSz="328623">
              <a:spcBef>
                <a:spcPts val="1688"/>
              </a:spcBef>
              <a:defRPr sz="1200"/>
            </a:pPr>
            <a:r>
              <a:rPr lang="en-US" sz="2800" dirty="0" err="1" smtClean="0"/>
              <a:t>Operação</a:t>
            </a:r>
            <a:r>
              <a:rPr lang="en-US" sz="2800" dirty="0" smtClean="0"/>
              <a:t> : </a:t>
            </a:r>
            <a:r>
              <a:rPr lang="en-US" sz="2800" dirty="0" err="1" smtClean="0"/>
              <a:t>Cliente</a:t>
            </a:r>
            <a:r>
              <a:rPr lang="en-US" sz="2800" dirty="0" smtClean="0"/>
              <a:t>, Access Point, </a:t>
            </a:r>
            <a:r>
              <a:rPr lang="en-US" sz="2800" dirty="0" err="1" smtClean="0"/>
              <a:t>Cliente+Access</a:t>
            </a:r>
            <a:r>
              <a:rPr lang="en-US" sz="2800" dirty="0" smtClean="0"/>
              <a:t> Point</a:t>
            </a:r>
          </a:p>
          <a:p>
            <a:pPr marL="192888" indent="-192888" defTabSz="328623">
              <a:spcBef>
                <a:spcPts val="1688"/>
              </a:spcBef>
              <a:defRPr sz="1200"/>
            </a:pPr>
            <a:r>
              <a:rPr lang="en-US" sz="2800" dirty="0" err="1" smtClean="0"/>
              <a:t>Segurança</a:t>
            </a:r>
            <a:r>
              <a:rPr lang="en-US" sz="2800" dirty="0" smtClean="0"/>
              <a:t> wireless : OPEN, WEP, WPA_PSK, WPA2_PSK, WPA_WPA2_PSK.</a:t>
            </a:r>
          </a:p>
          <a:p>
            <a:pPr marL="192888" indent="-192888" defTabSz="328623">
              <a:spcBef>
                <a:spcPts val="1688"/>
              </a:spcBef>
              <a:defRPr sz="1200"/>
            </a:pPr>
            <a:r>
              <a:rPr lang="en-US" sz="2800" dirty="0" err="1" smtClean="0"/>
              <a:t>Comunicação</a:t>
            </a:r>
            <a:r>
              <a:rPr lang="en-US" sz="2800" dirty="0" smtClean="0"/>
              <a:t> TCP e UDP, </a:t>
            </a:r>
            <a:r>
              <a:rPr lang="en-US" sz="2800" dirty="0" err="1" smtClean="0"/>
              <a:t>até</a:t>
            </a:r>
            <a:r>
              <a:rPr lang="en-US" sz="2800" dirty="0" smtClean="0"/>
              <a:t> 5 </a:t>
            </a:r>
            <a:r>
              <a:rPr lang="en-US" sz="2800" dirty="0" err="1" smtClean="0"/>
              <a:t>conexões</a:t>
            </a:r>
            <a:endParaRPr lang="en-US" sz="2800" dirty="0" smtClean="0"/>
          </a:p>
          <a:p>
            <a:pPr marL="192888" indent="-192888" defTabSz="328623">
              <a:spcBef>
                <a:spcPts val="1688"/>
              </a:spcBef>
              <a:defRPr sz="1200"/>
            </a:pPr>
            <a:r>
              <a:rPr lang="en-US" sz="2800" dirty="0" err="1" smtClean="0"/>
              <a:t>Antena</a:t>
            </a:r>
            <a:r>
              <a:rPr lang="en-US" sz="2800" dirty="0" smtClean="0"/>
              <a:t> </a:t>
            </a:r>
            <a:r>
              <a:rPr lang="en-US" sz="2800" dirty="0" err="1" smtClean="0"/>
              <a:t>embutida</a:t>
            </a:r>
            <a:r>
              <a:rPr lang="en-US" sz="2800" dirty="0" smtClean="0"/>
              <a:t>, </a:t>
            </a:r>
            <a:r>
              <a:rPr lang="en-US" sz="2800" dirty="0" err="1" smtClean="0"/>
              <a:t>conector</a:t>
            </a:r>
            <a:r>
              <a:rPr lang="en-US" sz="2800" dirty="0" smtClean="0"/>
              <a:t> de 8 </a:t>
            </a:r>
            <a:r>
              <a:rPr lang="en-US" sz="2800" dirty="0" err="1" smtClean="0"/>
              <a:t>pinos</a:t>
            </a:r>
            <a:r>
              <a:rPr lang="en-US" sz="2800" dirty="0" smtClean="0"/>
              <a:t>, </a:t>
            </a:r>
            <a:r>
              <a:rPr lang="en-US" sz="2800" dirty="0" err="1" smtClean="0"/>
              <a:t>leds</a:t>
            </a:r>
            <a:r>
              <a:rPr lang="en-US" sz="2800" dirty="0" smtClean="0"/>
              <a:t> </a:t>
            </a:r>
            <a:r>
              <a:rPr lang="en-US" sz="2800" dirty="0" err="1" smtClean="0"/>
              <a:t>indicadores</a:t>
            </a:r>
            <a:r>
              <a:rPr lang="en-US" sz="2800" dirty="0" smtClean="0"/>
              <a:t> de </a:t>
            </a:r>
            <a:r>
              <a:rPr lang="en-US" sz="2800" dirty="0" err="1" smtClean="0"/>
              <a:t>funcionamento</a:t>
            </a:r>
            <a:r>
              <a:rPr lang="en-US" sz="2800" dirty="0" smtClean="0"/>
              <a:t> (</a:t>
            </a:r>
            <a:r>
              <a:rPr lang="en-US" sz="2800" dirty="0" err="1" smtClean="0"/>
              <a:t>vermelho</a:t>
            </a:r>
            <a:r>
              <a:rPr lang="en-US" sz="2800" dirty="0" smtClean="0"/>
              <a:t>) e </a:t>
            </a:r>
            <a:r>
              <a:rPr lang="en-US" sz="2800" dirty="0" err="1" smtClean="0"/>
              <a:t>comunicação</a:t>
            </a:r>
            <a:r>
              <a:rPr lang="en-US" sz="2800" dirty="0" smtClean="0"/>
              <a:t> (</a:t>
            </a:r>
            <a:r>
              <a:rPr lang="en-US" sz="2800" dirty="0" err="1" smtClean="0"/>
              <a:t>azul</a:t>
            </a:r>
            <a:r>
              <a:rPr lang="en-US" sz="2800" dirty="0" smtClean="0"/>
              <a:t>)</a:t>
            </a:r>
          </a:p>
          <a:p>
            <a:pPr marL="192888" indent="-192888" defTabSz="328623">
              <a:spcBef>
                <a:spcPts val="1688"/>
              </a:spcBef>
              <a:defRPr sz="1200"/>
            </a:pPr>
            <a:r>
              <a:rPr lang="en-US" sz="2800" dirty="0" err="1" smtClean="0"/>
              <a:t>Conectores</a:t>
            </a:r>
            <a:r>
              <a:rPr lang="en-US" sz="2800" dirty="0" smtClean="0"/>
              <a:t> GPIO, </a:t>
            </a:r>
            <a:r>
              <a:rPr lang="en-US" sz="2800" dirty="0" err="1" smtClean="0"/>
              <a:t>barramentos</a:t>
            </a:r>
            <a:r>
              <a:rPr lang="en-US" sz="2800" dirty="0" smtClean="0"/>
              <a:t> I2C, SPI, UART, entrada ADC, </a:t>
            </a:r>
            <a:r>
              <a:rPr lang="en-US" sz="2800" dirty="0" err="1" smtClean="0"/>
              <a:t>saída</a:t>
            </a:r>
            <a:r>
              <a:rPr lang="en-US" sz="2800" dirty="0" smtClean="0"/>
              <a:t> PWM e sensor </a:t>
            </a:r>
            <a:r>
              <a:rPr lang="en-US" sz="2800" dirty="0" err="1" smtClean="0"/>
              <a:t>interno</a:t>
            </a:r>
            <a:r>
              <a:rPr lang="en-US" sz="2800" dirty="0" smtClean="0"/>
              <a:t> de </a:t>
            </a:r>
            <a:r>
              <a:rPr lang="en-US" sz="2800" dirty="0" err="1" smtClean="0"/>
              <a:t>temperatura</a:t>
            </a:r>
            <a:r>
              <a:rPr lang="en-US" sz="2800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879231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Família ESP8266</a:t>
            </a:r>
          </a:p>
          <a:p>
            <a:pPr>
              <a:defRPr sz="2500"/>
            </a:pPr>
            <a:r>
              <a:t>Em constante atualização</a:t>
            </a:r>
          </a:p>
        </p:txBody>
      </p:sp>
      <p:pic>
        <p:nvPicPr>
          <p:cNvPr id="134" name="esp famil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2752" y="4133848"/>
            <a:ext cx="14229458" cy="7992214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4160760" y="13261850"/>
            <a:ext cx="10196421" cy="360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/>
          <a:p>
            <a:pPr>
              <a:defRPr sz="1000"/>
            </a:pPr>
            <a:r>
              <a:rPr sz="1406"/>
              <a:t>Fontes:http://</a:t>
            </a:r>
            <a:r>
              <a:rPr sz="1406" u="sng">
                <a:hlinkClick r:id="rId3"/>
              </a:rPr>
              <a:t>www.esp8266.com/wiki/doku.php?id=esp8266-module-family</a:t>
            </a:r>
          </a:p>
        </p:txBody>
      </p:sp>
      <p:sp>
        <p:nvSpPr>
          <p:cNvPr id="136" name="Shape 136"/>
          <p:cNvSpPr/>
          <p:nvPr/>
        </p:nvSpPr>
        <p:spPr>
          <a:xfrm>
            <a:off x="8905401" y="12386410"/>
            <a:ext cx="6573198" cy="57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>
            <a:lvl1pPr>
              <a:defRPr sz="2000"/>
            </a:lvl1pPr>
          </a:lstStyle>
          <a:p>
            <a:r>
              <a:rPr sz="2813" dirty="0"/>
              <a:t>Figura </a:t>
            </a:r>
            <a:r>
              <a:rPr lang="en-US" sz="2813" dirty="0" smtClean="0"/>
              <a:t>3</a:t>
            </a:r>
            <a:r>
              <a:rPr sz="2813" dirty="0" smtClean="0"/>
              <a:t> </a:t>
            </a:r>
            <a:r>
              <a:rPr sz="2813" dirty="0"/>
              <a:t>- Família ESP8266</a:t>
            </a:r>
          </a:p>
        </p:txBody>
      </p:sp>
      <p:pic>
        <p:nvPicPr>
          <p:cNvPr id="1026" name="Picture 2" descr="esultado de imagem para esp12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741" y="4133848"/>
            <a:ext cx="5264863" cy="526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7436877" y="8860102"/>
            <a:ext cx="61593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ESP12E </a:t>
            </a:r>
            <a:r>
              <a:rPr lang="mr-IN" sz="3200" dirty="0" smtClean="0"/>
              <a:t>–</a:t>
            </a:r>
            <a:r>
              <a:rPr lang="en-US" sz="3200" dirty="0" smtClean="0"/>
              <a:t> </a:t>
            </a:r>
            <a:r>
              <a:rPr lang="en-US" sz="3200" dirty="0" err="1" smtClean="0"/>
              <a:t>Coração</a:t>
            </a:r>
            <a:r>
              <a:rPr lang="en-US" sz="3200" dirty="0" smtClean="0"/>
              <a:t> do </a:t>
            </a:r>
            <a:r>
              <a:rPr lang="en-US" sz="3200" dirty="0" err="1" smtClean="0"/>
              <a:t>NodeMCU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618812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435328" cy="13716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31200" y="11855552"/>
            <a:ext cx="16001515" cy="1860448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200" b="1" dirty="0" err="1">
                <a:latin typeface="Helvetica"/>
                <a:cs typeface="Helvetica"/>
              </a:rPr>
              <a:t>Também</a:t>
            </a:r>
            <a:r>
              <a:rPr lang="en-US" sz="7200" b="1" dirty="0">
                <a:latin typeface="Helvetica"/>
                <a:cs typeface="Helvetica"/>
              </a:rPr>
              <a:t> </a:t>
            </a:r>
            <a:r>
              <a:rPr lang="en-US" sz="7200" b="1" dirty="0" err="1">
                <a:latin typeface="Helvetica"/>
                <a:cs typeface="Helvetica"/>
              </a:rPr>
              <a:t>conhecida</a:t>
            </a:r>
            <a:r>
              <a:rPr lang="en-US" sz="7200" b="1" dirty="0">
                <a:latin typeface="Helvetica"/>
                <a:cs typeface="Helvetica"/>
              </a:rPr>
              <a:t> </a:t>
            </a:r>
            <a:r>
              <a:rPr lang="en-US" sz="7200" b="1" dirty="0" err="1">
                <a:latin typeface="Helvetica"/>
                <a:cs typeface="Helvetica"/>
              </a:rPr>
              <a:t>como</a:t>
            </a:r>
            <a:r>
              <a:rPr lang="en-US" sz="7200" b="1" dirty="0">
                <a:latin typeface="Helvetica"/>
                <a:cs typeface="Helvetica"/>
              </a:rPr>
              <a:t> </a:t>
            </a:r>
            <a:r>
              <a:rPr lang="en-US" sz="7200" b="1" dirty="0" err="1">
                <a:latin typeface="Helvetica"/>
                <a:cs typeface="Helvetica"/>
              </a:rPr>
              <a:t>IoT</a:t>
            </a:r>
            <a:r>
              <a:rPr lang="en-US" sz="7200" b="1" dirty="0">
                <a:latin typeface="Helvetica"/>
                <a:cs typeface="Helvetica"/>
              </a:rPr>
              <a:t> ;-)</a:t>
            </a:r>
            <a:endParaRPr lang="en-US" sz="12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2024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NodeMCU</a:t>
            </a:r>
            <a:endParaRPr lang="en-US" dirty="0"/>
          </a:p>
        </p:txBody>
      </p:sp>
      <p:pic>
        <p:nvPicPr>
          <p:cNvPr id="4098" name="Picture 2" descr="st generation ESP8266 NodeMCU development 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270" y="4918148"/>
            <a:ext cx="7676263" cy="534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esultado de imagem para lolin nodemc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274" y="3043274"/>
            <a:ext cx="7629452" cy="76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sultado de imagem para amica nodemcu cp21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98" y="8801100"/>
            <a:ext cx="84582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061175" y="10734280"/>
            <a:ext cx="62616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NodeMCU</a:t>
            </a:r>
            <a:r>
              <a:rPr lang="en-US" sz="3200" dirty="0"/>
              <a:t> 1.0 (ESP-12E Module)</a:t>
            </a:r>
          </a:p>
        </p:txBody>
      </p:sp>
      <p:sp>
        <p:nvSpPr>
          <p:cNvPr id="4" name="Rectangle 3"/>
          <p:cNvSpPr/>
          <p:nvPr/>
        </p:nvSpPr>
        <p:spPr>
          <a:xfrm>
            <a:off x="984821" y="10672724"/>
            <a:ext cx="6750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/>
              <a:t>NodeMCU</a:t>
            </a:r>
            <a:r>
              <a:rPr lang="en-US" sz="3600" dirty="0"/>
              <a:t> </a:t>
            </a:r>
            <a:r>
              <a:rPr lang="en-US" sz="3600" dirty="0" smtClean="0"/>
              <a:t>0.9 </a:t>
            </a:r>
            <a:r>
              <a:rPr lang="en-US" sz="3600" dirty="0"/>
              <a:t>(</a:t>
            </a:r>
            <a:r>
              <a:rPr lang="en-US" sz="3600" dirty="0" smtClean="0"/>
              <a:t>ESP-12 </a:t>
            </a:r>
            <a:r>
              <a:rPr lang="en-US" sz="3600" dirty="0"/>
              <a:t>Module)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9664" y="2789693"/>
            <a:ext cx="2114123" cy="189060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7057736" y="2789693"/>
            <a:ext cx="61593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/>
              <a:t>Versão</a:t>
            </a:r>
            <a:r>
              <a:rPr lang="en-US" sz="3200" dirty="0" smtClean="0"/>
              <a:t> </a:t>
            </a:r>
            <a:r>
              <a:rPr lang="en-US" sz="3200" dirty="0" err="1" smtClean="0"/>
              <a:t>LoLin</a:t>
            </a:r>
            <a:r>
              <a:rPr lang="en-US" sz="3200" dirty="0" smtClean="0"/>
              <a:t> </a:t>
            </a:r>
            <a:r>
              <a:rPr lang="en-US" sz="3200" dirty="0" err="1" smtClean="0"/>
              <a:t>não</a:t>
            </a:r>
            <a:r>
              <a:rPr lang="en-US" sz="3200" dirty="0" smtClean="0"/>
              <a:t> se </a:t>
            </a:r>
            <a:r>
              <a:rPr lang="en-US" sz="3200" dirty="0" err="1" smtClean="0"/>
              <a:t>encaixa</a:t>
            </a:r>
            <a:r>
              <a:rPr lang="en-US" sz="3200" dirty="0" smtClean="0"/>
              <a:t> </a:t>
            </a:r>
            <a:r>
              <a:rPr lang="en-US" sz="3200" dirty="0" err="1" smtClean="0"/>
              <a:t>totalmente</a:t>
            </a:r>
            <a:r>
              <a:rPr lang="en-US" sz="3200" dirty="0" smtClean="0"/>
              <a:t> </a:t>
            </a:r>
            <a:r>
              <a:rPr lang="en-US" sz="3200" dirty="0" err="1" smtClean="0"/>
              <a:t>na</a:t>
            </a:r>
            <a:r>
              <a:rPr lang="en-US" sz="3200" dirty="0" smtClean="0"/>
              <a:t> </a:t>
            </a:r>
            <a:r>
              <a:rPr lang="en-US" sz="3200" dirty="0" err="1" smtClean="0"/>
              <a:t>protoboard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91467" y="6715760"/>
            <a:ext cx="2159000" cy="2235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8221552" y="6910497"/>
            <a:ext cx="61593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/>
              <a:t>Versão</a:t>
            </a:r>
            <a:r>
              <a:rPr lang="en-US" sz="3200" dirty="0" smtClean="0"/>
              <a:t> </a:t>
            </a:r>
            <a:r>
              <a:rPr lang="en-US" sz="3200" dirty="0" err="1" smtClean="0"/>
              <a:t>Amica</a:t>
            </a:r>
            <a:r>
              <a:rPr lang="en-US" sz="3200" dirty="0" smtClean="0"/>
              <a:t> se </a:t>
            </a:r>
            <a:r>
              <a:rPr lang="en-US" sz="3200" dirty="0" err="1" smtClean="0"/>
              <a:t>encaixa</a:t>
            </a:r>
            <a:r>
              <a:rPr lang="en-US" sz="3200" dirty="0" smtClean="0"/>
              <a:t> </a:t>
            </a:r>
            <a:r>
              <a:rPr lang="en-US" sz="3200" dirty="0" err="1" smtClean="0"/>
              <a:t>totalmente</a:t>
            </a:r>
            <a:r>
              <a:rPr lang="en-US" sz="3200" dirty="0" smtClean="0"/>
              <a:t> </a:t>
            </a:r>
            <a:r>
              <a:rPr lang="en-US" sz="3200" dirty="0" err="1" smtClean="0"/>
              <a:t>na</a:t>
            </a:r>
            <a:r>
              <a:rPr lang="en-US" sz="3200" dirty="0" smtClean="0"/>
              <a:t> </a:t>
            </a:r>
            <a:r>
              <a:rPr lang="en-US" sz="3200" dirty="0" err="1" smtClean="0"/>
              <a:t>protoboard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59014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6570">
              <a:defRPr sz="6800"/>
            </a:lvl1pPr>
          </a:lstStyle>
          <a:p>
            <a:r>
              <a:rPr sz="8000" dirty="0"/>
              <a:t>Ligação NodeMCU-BMP180</a:t>
            </a:r>
          </a:p>
        </p:txBody>
      </p:sp>
      <p:pic>
        <p:nvPicPr>
          <p:cNvPr id="22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4017203" y="4161937"/>
            <a:ext cx="5545678" cy="45101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14165" y="4960411"/>
            <a:ext cx="6597767" cy="5365819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hape 209"/>
          <p:cNvSpPr/>
          <p:nvPr/>
        </p:nvSpPr>
        <p:spPr>
          <a:xfrm>
            <a:off x="21933892" y="5526871"/>
            <a:ext cx="1407438" cy="901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>
              <a:defRPr sz="3500"/>
            </a:lvl1pPr>
          </a:lstStyle>
          <a:p>
            <a:r>
              <a:rPr sz="4922" dirty="0"/>
              <a:t>3.3V</a:t>
            </a:r>
          </a:p>
        </p:txBody>
      </p:sp>
      <p:sp>
        <p:nvSpPr>
          <p:cNvPr id="26" name="Shape 210"/>
          <p:cNvSpPr/>
          <p:nvPr/>
        </p:nvSpPr>
        <p:spPr>
          <a:xfrm>
            <a:off x="21933892" y="6513428"/>
            <a:ext cx="1545296" cy="901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>
              <a:defRPr sz="3500"/>
            </a:lvl1pPr>
          </a:lstStyle>
          <a:p>
            <a:r>
              <a:rPr sz="4922" dirty="0"/>
              <a:t>GND</a:t>
            </a:r>
          </a:p>
        </p:txBody>
      </p:sp>
      <p:sp>
        <p:nvSpPr>
          <p:cNvPr id="27" name="Shape 211"/>
          <p:cNvSpPr/>
          <p:nvPr/>
        </p:nvSpPr>
        <p:spPr>
          <a:xfrm>
            <a:off x="21933892" y="7667558"/>
            <a:ext cx="950582" cy="901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>
              <a:defRPr sz="3500"/>
            </a:lvl1pPr>
          </a:lstStyle>
          <a:p>
            <a:r>
              <a:rPr lang="en-US" sz="4922" dirty="0" smtClean="0"/>
              <a:t>D1</a:t>
            </a:r>
            <a:endParaRPr sz="4922" dirty="0"/>
          </a:p>
        </p:txBody>
      </p:sp>
      <p:sp>
        <p:nvSpPr>
          <p:cNvPr id="28" name="Shape 212"/>
          <p:cNvSpPr/>
          <p:nvPr/>
        </p:nvSpPr>
        <p:spPr>
          <a:xfrm>
            <a:off x="21933892" y="8880390"/>
            <a:ext cx="950582" cy="901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>
              <a:defRPr sz="3500"/>
            </a:lvl1pPr>
          </a:lstStyle>
          <a:p>
            <a:r>
              <a:rPr lang="en-US" sz="4922" dirty="0" smtClean="0"/>
              <a:t>D2</a:t>
            </a:r>
            <a:endParaRPr sz="4922" dirty="0"/>
          </a:p>
        </p:txBody>
      </p:sp>
      <p:pic>
        <p:nvPicPr>
          <p:cNvPr id="23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1859" y="10447177"/>
            <a:ext cx="10697117" cy="311704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5" name="Straight Connector 34"/>
          <p:cNvCxnSpPr/>
          <p:nvPr/>
        </p:nvCxnSpPr>
        <p:spPr>
          <a:xfrm>
            <a:off x="8243668" y="8820443"/>
            <a:ext cx="0" cy="724486"/>
          </a:xfrm>
          <a:prstGeom prst="line">
            <a:avLst/>
          </a:prstGeom>
          <a:noFill/>
          <a:ln w="1270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Connector 38"/>
          <p:cNvCxnSpPr/>
          <p:nvPr/>
        </p:nvCxnSpPr>
        <p:spPr>
          <a:xfrm>
            <a:off x="8180362" y="9509761"/>
            <a:ext cx="2539220" cy="0"/>
          </a:xfrm>
          <a:prstGeom prst="line">
            <a:avLst/>
          </a:prstGeom>
          <a:noFill/>
          <a:ln w="1270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Straight Connector 76"/>
          <p:cNvCxnSpPr/>
          <p:nvPr/>
        </p:nvCxnSpPr>
        <p:spPr>
          <a:xfrm>
            <a:off x="10668001" y="9446456"/>
            <a:ext cx="0" cy="1021823"/>
          </a:xfrm>
          <a:prstGeom prst="line">
            <a:avLst/>
          </a:prstGeom>
          <a:noFill/>
          <a:ln w="1270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0" name="Straight Connector 79"/>
          <p:cNvCxnSpPr/>
          <p:nvPr/>
        </p:nvCxnSpPr>
        <p:spPr>
          <a:xfrm>
            <a:off x="7326924" y="8820443"/>
            <a:ext cx="0" cy="1188720"/>
          </a:xfrm>
          <a:prstGeom prst="line">
            <a:avLst/>
          </a:prstGeom>
          <a:noFill/>
          <a:ln w="1270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Straight Connector 81"/>
          <p:cNvCxnSpPr/>
          <p:nvPr/>
        </p:nvCxnSpPr>
        <p:spPr>
          <a:xfrm>
            <a:off x="7264485" y="10070124"/>
            <a:ext cx="2758746" cy="0"/>
          </a:xfrm>
          <a:prstGeom prst="line">
            <a:avLst/>
          </a:prstGeom>
          <a:noFill/>
          <a:ln w="1270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4" name="Straight Connector 83"/>
          <p:cNvCxnSpPr/>
          <p:nvPr/>
        </p:nvCxnSpPr>
        <p:spPr>
          <a:xfrm>
            <a:off x="10088881" y="10009163"/>
            <a:ext cx="0" cy="459116"/>
          </a:xfrm>
          <a:prstGeom prst="line">
            <a:avLst/>
          </a:prstGeom>
          <a:noFill/>
          <a:ln w="1270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6" name="Straight Connector 85"/>
          <p:cNvCxnSpPr/>
          <p:nvPr/>
        </p:nvCxnSpPr>
        <p:spPr>
          <a:xfrm>
            <a:off x="6378434" y="8820443"/>
            <a:ext cx="0" cy="889041"/>
          </a:xfrm>
          <a:prstGeom prst="line">
            <a:avLst/>
          </a:prstGeom>
          <a:noFill/>
          <a:ln w="127000" cap="flat">
            <a:solidFill>
              <a:srgbClr val="92D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7" name="Straight Connector 86"/>
          <p:cNvCxnSpPr/>
          <p:nvPr/>
        </p:nvCxnSpPr>
        <p:spPr>
          <a:xfrm>
            <a:off x="3025942" y="9654231"/>
            <a:ext cx="3401852" cy="0"/>
          </a:xfrm>
          <a:prstGeom prst="line">
            <a:avLst/>
          </a:prstGeom>
          <a:noFill/>
          <a:ln w="127000" cap="flat">
            <a:solidFill>
              <a:srgbClr val="92D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Straight Connector 88"/>
          <p:cNvCxnSpPr/>
          <p:nvPr/>
        </p:nvCxnSpPr>
        <p:spPr>
          <a:xfrm>
            <a:off x="3083788" y="9625603"/>
            <a:ext cx="0" cy="889041"/>
          </a:xfrm>
          <a:prstGeom prst="line">
            <a:avLst/>
          </a:prstGeom>
          <a:noFill/>
          <a:ln w="127000" cap="flat">
            <a:solidFill>
              <a:srgbClr val="92D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1" name="Straight Connector 90"/>
          <p:cNvCxnSpPr/>
          <p:nvPr/>
        </p:nvCxnSpPr>
        <p:spPr>
          <a:xfrm>
            <a:off x="5345723" y="8820443"/>
            <a:ext cx="0" cy="510808"/>
          </a:xfrm>
          <a:prstGeom prst="line">
            <a:avLst/>
          </a:prstGeom>
          <a:noFill/>
          <a:ln w="127000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0" name="Arc 49"/>
          <p:cNvSpPr/>
          <p:nvPr/>
        </p:nvSpPr>
        <p:spPr>
          <a:xfrm>
            <a:off x="4960101" y="9346854"/>
            <a:ext cx="649705" cy="516597"/>
          </a:xfrm>
          <a:prstGeom prst="arc">
            <a:avLst>
              <a:gd name="adj1" fmla="val 16200000"/>
              <a:gd name="adj2" fmla="val 5385161"/>
            </a:avLst>
          </a:prstGeom>
          <a:noFill/>
          <a:ln w="127000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5345723" y="9795895"/>
            <a:ext cx="0" cy="510808"/>
          </a:xfrm>
          <a:prstGeom prst="line">
            <a:avLst/>
          </a:prstGeom>
          <a:noFill/>
          <a:ln w="127000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7" name="Straight Connector 96"/>
          <p:cNvCxnSpPr/>
          <p:nvPr/>
        </p:nvCxnSpPr>
        <p:spPr>
          <a:xfrm>
            <a:off x="3633229" y="10190747"/>
            <a:ext cx="0" cy="303378"/>
          </a:xfrm>
          <a:prstGeom prst="line">
            <a:avLst/>
          </a:prstGeom>
          <a:noFill/>
          <a:ln w="127000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0" name="Straight Connector 99"/>
          <p:cNvCxnSpPr/>
          <p:nvPr/>
        </p:nvCxnSpPr>
        <p:spPr>
          <a:xfrm flipH="1">
            <a:off x="3573072" y="10238565"/>
            <a:ext cx="1772651" cy="0"/>
          </a:xfrm>
          <a:prstGeom prst="line">
            <a:avLst/>
          </a:prstGeom>
          <a:noFill/>
          <a:ln w="127000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901475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7197" y="9561396"/>
            <a:ext cx="4112020" cy="3373965"/>
          </a:xfrm>
          <a:prstGeom prst="rect">
            <a:avLst/>
          </a:prstGeom>
        </p:spPr>
      </p:pic>
      <p:pic>
        <p:nvPicPr>
          <p:cNvPr id="1034" name="Picture 10" descr="esultado de imagem para lolin nodemc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467" y="4411139"/>
            <a:ext cx="8390461" cy="839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Instalação</a:t>
            </a:r>
            <a:r>
              <a:rPr lang="en-US" dirty="0" smtClean="0"/>
              <a:t> do driver CH340G </a:t>
            </a:r>
            <a:r>
              <a:rPr lang="en-US" dirty="0" err="1" smtClean="0"/>
              <a:t>NodeMCU</a:t>
            </a:r>
            <a:r>
              <a:rPr lang="en-US" dirty="0" smtClean="0"/>
              <a:t> </a:t>
            </a:r>
            <a:r>
              <a:rPr lang="en-US" dirty="0" err="1" smtClean="0"/>
              <a:t>Lolin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7714"/>
              </p:ext>
            </p:extLst>
          </p:nvPr>
        </p:nvGraphicFramePr>
        <p:xfrm>
          <a:off x="12541782" y="4227641"/>
          <a:ext cx="11134647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5618"/>
                <a:gridCol w="2565400"/>
                <a:gridCol w="6353629"/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Platform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OS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Link</a:t>
                      </a:r>
                      <a:endParaRPr lang="en-US" b="1" dirty="0"/>
                    </a:p>
                  </a:txBody>
                  <a:tcPr/>
                </a:tc>
              </a:tr>
              <a:tr h="603246">
                <a:tc>
                  <a:txBody>
                    <a:bodyPr/>
                    <a:lstStyle/>
                    <a:p>
                      <a:r>
                        <a:rPr lang="en-US" dirty="0" smtClean="0"/>
                        <a:t>Mac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Sierra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https://</a:t>
                      </a:r>
                      <a:r>
                        <a:rPr lang="en-US" dirty="0" err="1" smtClean="0"/>
                        <a:t>blog.sengotta.net</a:t>
                      </a:r>
                      <a:r>
                        <a:rPr lang="en-US" dirty="0" smtClean="0"/>
                        <a:t>/signed-mac-os-driver-for-winchiphead-ch340-serial-bridge/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Mac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Sierra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https://</a:t>
                      </a:r>
                      <a:r>
                        <a:rPr lang="en-US" dirty="0" err="1" smtClean="0"/>
                        <a:t>tzapu.com</a:t>
                      </a:r>
                      <a:r>
                        <a:rPr lang="en-US" dirty="0" smtClean="0"/>
                        <a:t>/ch340-ch341-serial-adapters-macos-sierra/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Mac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 Capitan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https://</a:t>
                      </a:r>
                      <a:r>
                        <a:rPr lang="en-US" dirty="0" err="1" smtClean="0"/>
                        <a:t>tzapu.com</a:t>
                      </a:r>
                      <a:r>
                        <a:rPr lang="en-US" dirty="0" smtClean="0"/>
                        <a:t>/making-ch340-ch341-serial-adapters-work-under-el-capitan-os-x/</a:t>
                      </a:r>
                      <a:endParaRPr lang="en-US" dirty="0"/>
                    </a:p>
                  </a:txBody>
                  <a:tcPr/>
                </a:tc>
              </a:tr>
              <a:tr h="639462">
                <a:tc>
                  <a:txBody>
                    <a:bodyPr/>
                    <a:lstStyle/>
                    <a:p>
                      <a:r>
                        <a:rPr lang="en-US" dirty="0" smtClean="0"/>
                        <a:t>PC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Windows 8-10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http://</a:t>
                      </a:r>
                      <a:r>
                        <a:rPr lang="en-US" dirty="0" err="1" smtClean="0"/>
                        <a:t>www.arduined.eu</a:t>
                      </a:r>
                      <a:r>
                        <a:rPr lang="en-US" dirty="0" smtClean="0"/>
                        <a:t>/ch340-windows-8-driver-download/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21" y="4411138"/>
            <a:ext cx="5183722" cy="867341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9818914" y="9083040"/>
            <a:ext cx="9261566" cy="1168217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/>
          <p:nvPr/>
        </p:nvCxnSpPr>
        <p:spPr>
          <a:xfrm>
            <a:off x="9818914" y="10439400"/>
            <a:ext cx="8875486" cy="2802467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Oval 10"/>
          <p:cNvSpPr/>
          <p:nvPr/>
        </p:nvSpPr>
        <p:spPr>
          <a:xfrm>
            <a:off x="17308286" y="9038239"/>
            <a:ext cx="4320000" cy="4320000"/>
          </a:xfrm>
          <a:prstGeom prst="ellipse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327095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sultado de imagem para amica nodemcu cp21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920893" y="5718190"/>
            <a:ext cx="84582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6076" y="9237556"/>
            <a:ext cx="4790576" cy="395012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Instalação</a:t>
            </a:r>
            <a:r>
              <a:rPr lang="en-US" dirty="0"/>
              <a:t> do </a:t>
            </a:r>
            <a:r>
              <a:rPr lang="en-US" dirty="0" smtClean="0"/>
              <a:t>driver CP2102 </a:t>
            </a:r>
            <a:r>
              <a:rPr lang="en-US" dirty="0" err="1" smtClean="0"/>
              <a:t>NodeMCU</a:t>
            </a:r>
            <a:r>
              <a:rPr lang="en-US" dirty="0" smtClean="0"/>
              <a:t> </a:t>
            </a:r>
            <a:r>
              <a:rPr lang="en-US" dirty="0" err="1" smtClean="0"/>
              <a:t>Amica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700737"/>
              </p:ext>
            </p:extLst>
          </p:nvPr>
        </p:nvGraphicFramePr>
        <p:xfrm>
          <a:off x="12541782" y="4411139"/>
          <a:ext cx="11134647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5618"/>
                <a:gridCol w="2565400"/>
                <a:gridCol w="6353629"/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Platform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OS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Link</a:t>
                      </a:r>
                      <a:endParaRPr lang="en-US" b="1" dirty="0"/>
                    </a:p>
                  </a:txBody>
                  <a:tcPr/>
                </a:tc>
              </a:tr>
              <a:tr h="603246">
                <a:tc>
                  <a:txBody>
                    <a:bodyPr/>
                    <a:lstStyle/>
                    <a:p>
                      <a:r>
                        <a:rPr lang="en-US" dirty="0" smtClean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54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u="none" dirty="0" smtClean="0"/>
                        <a:t>https://</a:t>
                      </a:r>
                      <a:r>
                        <a:rPr lang="en-US" sz="2400" b="0" u="none" dirty="0" err="1" smtClean="0"/>
                        <a:t>www.silabs.com</a:t>
                      </a:r>
                      <a:r>
                        <a:rPr lang="en-US" sz="2400" b="0" u="none" dirty="0" smtClean="0"/>
                        <a:t>/products/</a:t>
                      </a:r>
                      <a:r>
                        <a:rPr lang="en-US" sz="2400" b="0" u="none" dirty="0" err="1" smtClean="0"/>
                        <a:t>mcu</a:t>
                      </a:r>
                      <a:r>
                        <a:rPr lang="en-US" sz="2400" b="0" u="none" dirty="0" smtClean="0"/>
                        <a:t>/Pages/</a:t>
                      </a:r>
                      <a:r>
                        <a:rPr lang="en-US" sz="2400" b="0" u="none" dirty="0" err="1" smtClean="0"/>
                        <a:t>USBtoUARTBridgeVCPDrivers.aspx</a:t>
                      </a:r>
                      <a:endParaRPr lang="en-US" sz="2400" b="0" u="none" dirty="0" smtClean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 flipV="1">
            <a:off x="9818914" y="9083040"/>
            <a:ext cx="9261566" cy="1168217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/>
          <p:nvPr/>
        </p:nvCxnSpPr>
        <p:spPr>
          <a:xfrm>
            <a:off x="9818914" y="10439400"/>
            <a:ext cx="8834846" cy="2748280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Oval 10"/>
          <p:cNvSpPr/>
          <p:nvPr/>
        </p:nvSpPr>
        <p:spPr>
          <a:xfrm>
            <a:off x="17308286" y="9038239"/>
            <a:ext cx="4320000" cy="4320000"/>
          </a:xfrm>
          <a:prstGeom prst="ellipse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28" y="4411139"/>
            <a:ext cx="6041139" cy="766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195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r>
              <a:rPr dirty="0"/>
              <a:t>Preparação do ambiente</a:t>
            </a:r>
          </a:p>
        </p:txBody>
      </p:sp>
      <p:sp>
        <p:nvSpPr>
          <p:cNvPr id="195" name="Shape 195"/>
          <p:cNvSpPr>
            <a:spLocks noGrp="1"/>
          </p:cNvSpPr>
          <p:nvPr>
            <p:ph type="body" sz="half" idx="1"/>
          </p:nvPr>
        </p:nvSpPr>
        <p:spPr>
          <a:xfrm>
            <a:off x="1682752" y="3652242"/>
            <a:ext cx="20837006" cy="9682758"/>
          </a:xfrm>
          <a:prstGeom prst="rect">
            <a:avLst/>
          </a:prstGeom>
        </p:spPr>
        <p:txBody>
          <a:bodyPr anchor="t" anchorCtr="0">
            <a:noAutofit/>
          </a:bodyPr>
          <a:lstStyle/>
          <a:p>
            <a:pPr marL="0" indent="0">
              <a:buSzPct val="100000"/>
              <a:buNone/>
            </a:pPr>
            <a:r>
              <a:rPr lang="en-US" sz="3200" b="1" u="sng" dirty="0" err="1" smtClean="0"/>
              <a:t>Após</a:t>
            </a:r>
            <a:r>
              <a:rPr lang="en-US" sz="3200" b="1" u="sng" dirty="0" smtClean="0"/>
              <a:t> </a:t>
            </a:r>
            <a:r>
              <a:rPr lang="en-US" sz="3200" b="1" u="sng" dirty="0" err="1" smtClean="0"/>
              <a:t>instalar</a:t>
            </a:r>
            <a:r>
              <a:rPr lang="en-US" sz="3200" b="1" u="sng" dirty="0" smtClean="0"/>
              <a:t> o driver e </a:t>
            </a:r>
            <a:r>
              <a:rPr lang="en-US" sz="3200" b="1" u="sng" dirty="0" err="1" smtClean="0"/>
              <a:t>reiniciar</a:t>
            </a:r>
            <a:r>
              <a:rPr lang="en-US" sz="3200" b="1" u="sng" dirty="0" smtClean="0"/>
              <a:t> </a:t>
            </a:r>
            <a:r>
              <a:rPr lang="en-US" sz="3200" b="1" u="sng" dirty="0" err="1" smtClean="0"/>
              <a:t>seu</a:t>
            </a:r>
            <a:r>
              <a:rPr lang="en-US" sz="3200" b="1" u="sng" dirty="0" smtClean="0"/>
              <a:t> </a:t>
            </a:r>
            <a:r>
              <a:rPr lang="en-US" sz="3200" b="1" u="sng" dirty="0" err="1" smtClean="0"/>
              <a:t>computador</a:t>
            </a:r>
            <a:r>
              <a:rPr lang="en-US" sz="3200" b="1" u="sng" dirty="0" smtClean="0"/>
              <a:t>, </a:t>
            </a:r>
            <a:r>
              <a:rPr lang="en-US" sz="3200" b="1" u="sng" dirty="0" err="1" smtClean="0"/>
              <a:t>conecte</a:t>
            </a:r>
            <a:r>
              <a:rPr lang="en-US" sz="3200" b="1" u="sng" dirty="0" smtClean="0"/>
              <a:t> o </a:t>
            </a:r>
            <a:r>
              <a:rPr lang="en-US" sz="3200" b="1" u="sng" dirty="0" err="1" smtClean="0"/>
              <a:t>NodeMCU</a:t>
            </a:r>
            <a:r>
              <a:rPr lang="en-US" sz="3200" b="1" u="sng" dirty="0" smtClean="0"/>
              <a:t> com o </a:t>
            </a:r>
            <a:r>
              <a:rPr lang="en-US" sz="3200" b="1" u="sng" dirty="0" err="1" smtClean="0"/>
              <a:t>cabo</a:t>
            </a:r>
            <a:r>
              <a:rPr lang="en-US" sz="3200" b="1" u="sng" dirty="0" smtClean="0"/>
              <a:t> micro USB </a:t>
            </a:r>
            <a:r>
              <a:rPr lang="en-US" sz="3200" b="1" u="sng" dirty="0" err="1" smtClean="0"/>
              <a:t>na</a:t>
            </a:r>
            <a:r>
              <a:rPr lang="en-US" sz="3200" b="1" u="sng" dirty="0" smtClean="0"/>
              <a:t> porta USB do </a:t>
            </a:r>
            <a:r>
              <a:rPr lang="en-US" sz="3200" b="1" u="sng" dirty="0" err="1" smtClean="0"/>
              <a:t>seu</a:t>
            </a:r>
            <a:r>
              <a:rPr lang="en-US" sz="3200" b="1" u="sng" dirty="0" smtClean="0"/>
              <a:t> </a:t>
            </a:r>
            <a:r>
              <a:rPr lang="en-US" sz="3200" b="1" u="sng" dirty="0" err="1" smtClean="0"/>
              <a:t>computador</a:t>
            </a:r>
            <a:r>
              <a:rPr lang="en-US" sz="3200" b="1" u="sng" dirty="0" smtClean="0"/>
              <a:t>. </a:t>
            </a:r>
          </a:p>
          <a:p>
            <a:pPr marL="0" indent="0">
              <a:buSzPct val="100000"/>
              <a:buNone/>
            </a:pPr>
            <a:r>
              <a:rPr lang="en-US" sz="3200" dirty="0" smtClean="0"/>
              <a:t>Se </a:t>
            </a:r>
            <a:r>
              <a:rPr lang="en-US" sz="3200" dirty="0"/>
              <a:t>o </a:t>
            </a:r>
            <a:r>
              <a:rPr lang="en-US" sz="3200" dirty="0" err="1"/>
              <a:t>módulo</a:t>
            </a:r>
            <a:r>
              <a:rPr lang="en-US" sz="3200" dirty="0"/>
              <a:t> e driver USB </a:t>
            </a:r>
            <a:r>
              <a:rPr lang="en-US" sz="3200" dirty="0" err="1"/>
              <a:t>foram</a:t>
            </a:r>
            <a:r>
              <a:rPr lang="en-US" sz="3200" dirty="0"/>
              <a:t> </a:t>
            </a:r>
            <a:r>
              <a:rPr lang="en-US" sz="3200" dirty="0" err="1"/>
              <a:t>instalados</a:t>
            </a:r>
            <a:r>
              <a:rPr lang="en-US" sz="3200" dirty="0"/>
              <a:t> </a:t>
            </a:r>
            <a:r>
              <a:rPr lang="en-US" sz="3200" dirty="0" err="1" smtClean="0"/>
              <a:t>corretamente</a:t>
            </a:r>
            <a:r>
              <a:rPr lang="en-US" sz="3200" dirty="0" smtClean="0"/>
              <a:t>, </a:t>
            </a:r>
            <a:r>
              <a:rPr lang="en-US" sz="3200" dirty="0" err="1" smtClean="0"/>
              <a:t>acesse</a:t>
            </a:r>
            <a:r>
              <a:rPr lang="en-US" sz="3200" dirty="0" smtClean="0"/>
              <a:t> o menu Tools, Port e </a:t>
            </a:r>
            <a:r>
              <a:rPr lang="en-US" sz="3200" dirty="0" err="1" smtClean="0"/>
              <a:t>selecione</a:t>
            </a:r>
            <a:r>
              <a:rPr lang="en-US" sz="3200" dirty="0" smtClean="0"/>
              <a:t> a </a:t>
            </a:r>
            <a:r>
              <a:rPr lang="en-US" sz="3200" dirty="0" err="1" smtClean="0"/>
              <a:t>opção</a:t>
            </a:r>
            <a:r>
              <a:rPr lang="en-US" sz="3200" dirty="0" smtClean="0"/>
              <a:t> ”/dev/cu.wchusbserial1410” (para Mac) </a:t>
            </a:r>
            <a:r>
              <a:rPr lang="en-US" sz="3200" dirty="0" err="1" smtClean="0"/>
              <a:t>ou</a:t>
            </a:r>
            <a:r>
              <a:rPr lang="en-US" sz="3200" dirty="0" smtClean="0"/>
              <a:t> a porta COM </a:t>
            </a:r>
            <a:r>
              <a:rPr lang="en-US" sz="3200" dirty="0" err="1" smtClean="0"/>
              <a:t>equivalente</a:t>
            </a:r>
            <a:r>
              <a:rPr lang="en-US" sz="3200" dirty="0" smtClean="0"/>
              <a:t> (para PC</a:t>
            </a:r>
            <a:r>
              <a:rPr lang="en-US" sz="3200" dirty="0"/>
              <a:t>)</a:t>
            </a:r>
            <a:endParaRPr lang="en-US" sz="3200" b="1" u="sng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949" y="6858000"/>
            <a:ext cx="19110612" cy="63131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68637" y="11985567"/>
            <a:ext cx="5787923" cy="67056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06609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 smtClean="0">
                <a:solidFill>
                  <a:srgbClr val="FF0000"/>
                </a:solidFill>
              </a:rPr>
              <a:t>DESLIGUE O CABO USB DO SEU COMPUTADOR OU DO DEVICE NODEMCU</a:t>
            </a:r>
          </a:p>
        </p:txBody>
      </p:sp>
    </p:spTree>
    <p:extLst>
      <p:ext uri="{BB962C8B-B14F-4D97-AF65-F5344CB8AC3E}">
        <p14:creationId xmlns:p14="http://schemas.microsoft.com/office/powerpoint/2010/main" val="12719336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14" y="6673377"/>
            <a:ext cx="22869572" cy="4719448"/>
          </a:xfrm>
          <a:prstGeom prst="rect">
            <a:avLst/>
          </a:prstGeom>
        </p:spPr>
      </p:pic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r>
              <a:rPr lang="en-US" dirty="0" err="1" smtClean="0"/>
              <a:t>Configuração</a:t>
            </a:r>
            <a:r>
              <a:rPr lang="en-US" dirty="0" smtClean="0"/>
              <a:t> do Watson IoT Platform</a:t>
            </a:r>
            <a:endParaRPr dirty="0"/>
          </a:p>
        </p:txBody>
      </p:sp>
      <p:sp>
        <p:nvSpPr>
          <p:cNvPr id="195" name="Shape 195"/>
          <p:cNvSpPr>
            <a:spLocks noGrp="1"/>
          </p:cNvSpPr>
          <p:nvPr>
            <p:ph type="body" sz="half" idx="1"/>
          </p:nvPr>
        </p:nvSpPr>
        <p:spPr>
          <a:xfrm>
            <a:off x="1682752" y="3652242"/>
            <a:ext cx="20837006" cy="8840391"/>
          </a:xfrm>
          <a:prstGeom prst="rect">
            <a:avLst/>
          </a:prstGeom>
        </p:spPr>
        <p:txBody>
          <a:bodyPr anchor="t" anchorCtr="0">
            <a:normAutofit/>
          </a:bodyPr>
          <a:lstStyle/>
          <a:p>
            <a:pPr marL="0" indent="0">
              <a:buSzPct val="100000"/>
              <a:buNone/>
            </a:pPr>
            <a:r>
              <a:rPr lang="en-US" sz="4800" dirty="0" err="1" smtClean="0"/>
              <a:t>Acesse</a:t>
            </a:r>
            <a:r>
              <a:rPr lang="en-US" sz="4800" dirty="0" smtClean="0"/>
              <a:t> o </a:t>
            </a:r>
            <a:r>
              <a:rPr lang="en-US" sz="4800" dirty="0" err="1" smtClean="0"/>
              <a:t>endereço</a:t>
            </a:r>
            <a:r>
              <a:rPr lang="en-US" sz="4800" dirty="0" smtClean="0"/>
              <a:t> </a:t>
            </a:r>
            <a:r>
              <a:rPr lang="en-US" sz="4800" dirty="0">
                <a:hlinkClick r:id="rId4"/>
              </a:rPr>
              <a:t>https://</a:t>
            </a:r>
            <a:r>
              <a:rPr lang="en-US" sz="4800" dirty="0" smtClean="0">
                <a:hlinkClick r:id="rId4"/>
              </a:rPr>
              <a:t>console.ng.bluemix.net/</a:t>
            </a:r>
            <a:r>
              <a:rPr lang="en-US" sz="4800" dirty="0" smtClean="0"/>
              <a:t> e </a:t>
            </a:r>
            <a:r>
              <a:rPr lang="en-US" sz="4800" dirty="0" err="1" smtClean="0"/>
              <a:t>selecione</a:t>
            </a:r>
            <a:r>
              <a:rPr lang="en-US" sz="4800" dirty="0" smtClean="0"/>
              <a:t> a </a:t>
            </a:r>
            <a:r>
              <a:rPr lang="en-US" sz="4800" dirty="0" err="1" smtClean="0"/>
              <a:t>opção</a:t>
            </a:r>
            <a:r>
              <a:rPr lang="en-US" sz="4800" dirty="0" smtClean="0"/>
              <a:t> ”</a:t>
            </a:r>
            <a:r>
              <a:rPr lang="en-US" sz="4800" dirty="0" err="1" smtClean="0"/>
              <a:t>Catálogo</a:t>
            </a:r>
            <a:r>
              <a:rPr lang="en-US" sz="4800" dirty="0" smtClean="0"/>
              <a:t>” </a:t>
            </a:r>
            <a:r>
              <a:rPr lang="en-US" sz="4800" dirty="0" err="1" smtClean="0"/>
              <a:t>ou</a:t>
            </a:r>
            <a:r>
              <a:rPr lang="en-US" sz="4800" dirty="0" smtClean="0"/>
              <a:t> Catalog</a:t>
            </a:r>
          </a:p>
        </p:txBody>
      </p:sp>
      <p:cxnSp>
        <p:nvCxnSpPr>
          <p:cNvPr id="7" name="Curved Connector 6"/>
          <p:cNvCxnSpPr>
            <a:endCxn id="6" idx="0"/>
          </p:cNvCxnSpPr>
          <p:nvPr/>
        </p:nvCxnSpPr>
        <p:spPr>
          <a:xfrm>
            <a:off x="7975600" y="4800600"/>
            <a:ext cx="11243276" cy="2556304"/>
          </a:xfrm>
          <a:prstGeom prst="curvedConnector2">
            <a:avLst/>
          </a:prstGeom>
          <a:noFill/>
          <a:ln w="889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Oval 5"/>
          <p:cNvSpPr/>
          <p:nvPr/>
        </p:nvSpPr>
        <p:spPr>
          <a:xfrm>
            <a:off x="18431476" y="7356904"/>
            <a:ext cx="1574800" cy="1028700"/>
          </a:xfrm>
          <a:prstGeom prst="ellipse">
            <a:avLst/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695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871" y="5541586"/>
            <a:ext cx="18752880" cy="8729789"/>
          </a:xfrm>
          <a:prstGeom prst="rect">
            <a:avLst/>
          </a:prstGeom>
        </p:spPr>
      </p:pic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r>
              <a:rPr lang="en-US" dirty="0" err="1" smtClean="0"/>
              <a:t>Configuração</a:t>
            </a:r>
            <a:r>
              <a:rPr lang="en-US" dirty="0" smtClean="0"/>
              <a:t> do Watson IoT Platform</a:t>
            </a:r>
            <a:endParaRPr dirty="0"/>
          </a:p>
        </p:txBody>
      </p:sp>
      <p:sp>
        <p:nvSpPr>
          <p:cNvPr id="195" name="Shape 195"/>
          <p:cNvSpPr>
            <a:spLocks noGrp="1"/>
          </p:cNvSpPr>
          <p:nvPr>
            <p:ph type="body" sz="half" idx="1"/>
          </p:nvPr>
        </p:nvSpPr>
        <p:spPr>
          <a:xfrm>
            <a:off x="1682752" y="3652242"/>
            <a:ext cx="20837006" cy="8840391"/>
          </a:xfrm>
          <a:prstGeom prst="rect">
            <a:avLst/>
          </a:prstGeom>
        </p:spPr>
        <p:txBody>
          <a:bodyPr anchor="t" anchorCtr="0">
            <a:normAutofit/>
          </a:bodyPr>
          <a:lstStyle/>
          <a:p>
            <a:pPr marL="0" indent="0">
              <a:buSzPct val="100000"/>
              <a:buNone/>
            </a:pPr>
            <a:r>
              <a:rPr lang="en-US" sz="4800" dirty="0" err="1" smtClean="0"/>
              <a:t>Dentro</a:t>
            </a:r>
            <a:r>
              <a:rPr lang="en-US" sz="4800" dirty="0" smtClean="0"/>
              <a:t> do </a:t>
            </a:r>
            <a:r>
              <a:rPr lang="en-US" sz="4800" dirty="0" err="1" smtClean="0"/>
              <a:t>Catálogo</a:t>
            </a:r>
            <a:r>
              <a:rPr lang="en-US" sz="4800" dirty="0" smtClean="0"/>
              <a:t>, procure a </a:t>
            </a:r>
            <a:r>
              <a:rPr lang="en-US" sz="4800" dirty="0" err="1" smtClean="0"/>
              <a:t>opção</a:t>
            </a:r>
            <a:r>
              <a:rPr lang="en-US" sz="4800" dirty="0" smtClean="0"/>
              <a:t> Internet of Things Platform e </a:t>
            </a:r>
            <a:r>
              <a:rPr lang="en-US" sz="4800" dirty="0" err="1" smtClean="0"/>
              <a:t>selecione</a:t>
            </a:r>
            <a:r>
              <a:rPr lang="en-US" sz="4800" dirty="0" smtClean="0"/>
              <a:t>-a.</a:t>
            </a:r>
          </a:p>
        </p:txBody>
      </p:sp>
      <p:sp>
        <p:nvSpPr>
          <p:cNvPr id="6" name="Oval 5"/>
          <p:cNvSpPr/>
          <p:nvPr/>
        </p:nvSpPr>
        <p:spPr>
          <a:xfrm>
            <a:off x="7990873" y="7415117"/>
            <a:ext cx="3451481" cy="1028700"/>
          </a:xfrm>
          <a:prstGeom prst="ellipse">
            <a:avLst/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80584" y="11390817"/>
            <a:ext cx="4056727" cy="1370491"/>
          </a:xfrm>
          <a:prstGeom prst="ellipse">
            <a:avLst/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212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r>
              <a:rPr lang="en-US" dirty="0" err="1" smtClean="0"/>
              <a:t>Configuração</a:t>
            </a:r>
            <a:r>
              <a:rPr lang="en-US" dirty="0" smtClean="0"/>
              <a:t> do Watson IoT Platform</a:t>
            </a:r>
            <a:endParaRPr dirty="0"/>
          </a:p>
        </p:txBody>
      </p:sp>
      <p:sp>
        <p:nvSpPr>
          <p:cNvPr id="195" name="Shape 195"/>
          <p:cNvSpPr>
            <a:spLocks noGrp="1"/>
          </p:cNvSpPr>
          <p:nvPr>
            <p:ph type="body" sz="half" idx="1"/>
          </p:nvPr>
        </p:nvSpPr>
        <p:spPr>
          <a:xfrm>
            <a:off x="1682752" y="3652242"/>
            <a:ext cx="7408997" cy="8840391"/>
          </a:xfrm>
          <a:prstGeom prst="rect">
            <a:avLst/>
          </a:prstGeom>
        </p:spPr>
        <p:txBody>
          <a:bodyPr anchor="t" anchorCtr="0">
            <a:normAutofit/>
          </a:bodyPr>
          <a:lstStyle/>
          <a:p>
            <a:pPr marL="0" indent="0">
              <a:buSzPct val="100000"/>
              <a:buNone/>
            </a:pPr>
            <a:r>
              <a:rPr lang="en-US" sz="4800" dirty="0" err="1" smtClean="0"/>
              <a:t>Preencha</a:t>
            </a:r>
            <a:r>
              <a:rPr lang="en-US" sz="4800" dirty="0" smtClean="0"/>
              <a:t> o </a:t>
            </a:r>
            <a:r>
              <a:rPr lang="en-US" sz="4800" dirty="0" err="1" smtClean="0"/>
              <a:t>nome</a:t>
            </a:r>
            <a:r>
              <a:rPr lang="en-US" sz="4800" dirty="0" smtClean="0"/>
              <a:t> da </a:t>
            </a:r>
            <a:r>
              <a:rPr lang="en-US" sz="4800" dirty="0" err="1" smtClean="0"/>
              <a:t>sua</a:t>
            </a:r>
            <a:r>
              <a:rPr lang="en-US" sz="4800" dirty="0" smtClean="0"/>
              <a:t> </a:t>
            </a:r>
            <a:r>
              <a:rPr lang="en-US" sz="4800" dirty="0" err="1" smtClean="0"/>
              <a:t>aplicação</a:t>
            </a:r>
            <a:r>
              <a:rPr lang="en-US" sz="4800" dirty="0" smtClean="0"/>
              <a:t> e o host name.</a:t>
            </a:r>
          </a:p>
          <a:p>
            <a:pPr marL="0" indent="0">
              <a:buSzPct val="100000"/>
              <a:buNone/>
            </a:pPr>
            <a:r>
              <a:rPr lang="en-US" sz="4800" dirty="0" err="1" smtClean="0"/>
              <a:t>Após</a:t>
            </a:r>
            <a:r>
              <a:rPr lang="en-US" sz="4800" dirty="0" smtClean="0"/>
              <a:t> </a:t>
            </a:r>
            <a:r>
              <a:rPr lang="en-US" sz="4800" dirty="0" err="1" smtClean="0"/>
              <a:t>isso</a:t>
            </a:r>
            <a:r>
              <a:rPr lang="en-US" sz="4800" dirty="0" smtClean="0"/>
              <a:t>, clique no </a:t>
            </a:r>
            <a:r>
              <a:rPr lang="en-US" sz="4800" dirty="0" err="1" smtClean="0"/>
              <a:t>botão</a:t>
            </a:r>
            <a:r>
              <a:rPr lang="en-US" sz="4800" dirty="0" smtClean="0"/>
              <a:t> Create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968" y="4629782"/>
            <a:ext cx="13994312" cy="883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832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r>
              <a:rPr lang="en-US" dirty="0" err="1" smtClean="0"/>
              <a:t>Configuração</a:t>
            </a:r>
            <a:r>
              <a:rPr lang="en-US" dirty="0" smtClean="0"/>
              <a:t> do Watson IoT Platform</a:t>
            </a:r>
            <a:endParaRPr dirty="0"/>
          </a:p>
        </p:txBody>
      </p:sp>
      <p:sp>
        <p:nvSpPr>
          <p:cNvPr id="195" name="Shape 195"/>
          <p:cNvSpPr>
            <a:spLocks noGrp="1"/>
          </p:cNvSpPr>
          <p:nvPr>
            <p:ph type="body" sz="half" idx="1"/>
          </p:nvPr>
        </p:nvSpPr>
        <p:spPr>
          <a:xfrm>
            <a:off x="1682752" y="3652242"/>
            <a:ext cx="7408997" cy="8840391"/>
          </a:xfrm>
          <a:prstGeom prst="rect">
            <a:avLst/>
          </a:prstGeom>
        </p:spPr>
        <p:txBody>
          <a:bodyPr anchor="t" anchorCtr="0">
            <a:normAutofit/>
          </a:bodyPr>
          <a:lstStyle/>
          <a:p>
            <a:pPr marL="0" indent="0">
              <a:buSzPct val="100000"/>
              <a:buNone/>
            </a:pPr>
            <a:r>
              <a:rPr lang="en-US" sz="4800" dirty="0" err="1" smtClean="0"/>
              <a:t>Navegue</a:t>
            </a:r>
            <a:r>
              <a:rPr lang="en-US" sz="4800" dirty="0" smtClean="0"/>
              <a:t> </a:t>
            </a:r>
            <a:r>
              <a:rPr lang="en-US" sz="4800" dirty="0" err="1" smtClean="0"/>
              <a:t>pelas</a:t>
            </a:r>
            <a:r>
              <a:rPr lang="en-US" sz="4800" dirty="0" smtClean="0"/>
              <a:t> </a:t>
            </a:r>
            <a:r>
              <a:rPr lang="en-US" sz="4800" dirty="0" err="1" smtClean="0"/>
              <a:t>opções</a:t>
            </a:r>
            <a:r>
              <a:rPr lang="en-US" sz="4800" dirty="0" smtClean="0"/>
              <a:t> para se </a:t>
            </a:r>
            <a:r>
              <a:rPr lang="en-US" sz="4800" dirty="0" err="1" smtClean="0"/>
              <a:t>familiarizar</a:t>
            </a:r>
            <a:r>
              <a:rPr lang="en-US" sz="4800" dirty="0" smtClean="0"/>
              <a:t> com as </a:t>
            </a:r>
            <a:r>
              <a:rPr lang="en-US" sz="4800" dirty="0" err="1" smtClean="0"/>
              <a:t>configurações</a:t>
            </a:r>
            <a:r>
              <a:rPr lang="en-US" sz="4800" dirty="0" smtClean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749" y="4070169"/>
            <a:ext cx="15472719" cy="933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499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6600" dirty="0" err="1" smtClean="0"/>
              <a:t>Experimente</a:t>
            </a:r>
            <a:r>
              <a:rPr lang="en-US" sz="6600" dirty="0" smtClean="0"/>
              <a:t> o Watson IoT Platform</a:t>
            </a:r>
          </a:p>
          <a:p>
            <a:endParaRPr lang="en-US" dirty="0" smtClean="0"/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://discover-iot.eu-gb.mybluemix.net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7450" y="1967962"/>
            <a:ext cx="7296150" cy="117480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799542"/>
            <a:ext cx="4916458" cy="491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898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r>
              <a:rPr lang="en-US" dirty="0" err="1" smtClean="0"/>
              <a:t>Configuração</a:t>
            </a:r>
            <a:r>
              <a:rPr lang="en-US" dirty="0" smtClean="0"/>
              <a:t> do Watson IoT Platform</a:t>
            </a:r>
            <a:endParaRPr dirty="0"/>
          </a:p>
        </p:txBody>
      </p:sp>
      <p:sp>
        <p:nvSpPr>
          <p:cNvPr id="195" name="Shape 195"/>
          <p:cNvSpPr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anchor="t" anchorCtr="0">
            <a:normAutofit/>
          </a:bodyPr>
          <a:lstStyle/>
          <a:p>
            <a:pPr marL="0" indent="0">
              <a:buSzPct val="100000"/>
              <a:buNone/>
            </a:pPr>
            <a:r>
              <a:rPr lang="en-US" sz="4800" dirty="0" err="1" smtClean="0"/>
              <a:t>Acesse</a:t>
            </a:r>
            <a:r>
              <a:rPr lang="en-US" sz="4800" dirty="0" smtClean="0"/>
              <a:t> a </a:t>
            </a:r>
            <a:r>
              <a:rPr lang="en-US" sz="4800" dirty="0" err="1" smtClean="0"/>
              <a:t>opção</a:t>
            </a:r>
            <a:r>
              <a:rPr lang="en-US" sz="4800" dirty="0" smtClean="0"/>
              <a:t> Connections no menu da </a:t>
            </a:r>
            <a:r>
              <a:rPr lang="en-US" sz="4800" dirty="0" err="1" smtClean="0"/>
              <a:t>esquerda</a:t>
            </a:r>
            <a:r>
              <a:rPr lang="en-US" sz="4800" dirty="0"/>
              <a:t> </a:t>
            </a:r>
            <a:r>
              <a:rPr lang="en-US" sz="4800" dirty="0" smtClean="0"/>
              <a:t>e clique </a:t>
            </a:r>
            <a:r>
              <a:rPr lang="en-US" sz="4800" dirty="0" err="1" smtClean="0"/>
              <a:t>na</a:t>
            </a:r>
            <a:r>
              <a:rPr lang="en-US" sz="4800" dirty="0" smtClean="0"/>
              <a:t> </a:t>
            </a:r>
            <a:r>
              <a:rPr lang="en-US" sz="4800" dirty="0" err="1" smtClean="0"/>
              <a:t>opção</a:t>
            </a:r>
            <a:r>
              <a:rPr lang="en-US" sz="4800" dirty="0" smtClean="0"/>
              <a:t> Internet of Things Platform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5342709"/>
            <a:ext cx="18880178" cy="811584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9494186" y="10672809"/>
            <a:ext cx="2697814" cy="1273077"/>
          </a:xfrm>
          <a:prstGeom prst="ellipse">
            <a:avLst/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/>
          <p:cNvCxnSpPr>
            <a:endCxn id="6" idx="0"/>
          </p:cNvCxnSpPr>
          <p:nvPr/>
        </p:nvCxnSpPr>
        <p:spPr>
          <a:xfrm rot="16200000" flipH="1">
            <a:off x="6801247" y="6630962"/>
            <a:ext cx="5764839" cy="2318853"/>
          </a:xfrm>
          <a:prstGeom prst="curvedConnector3">
            <a:avLst>
              <a:gd name="adj1" fmla="val 1055"/>
            </a:avLst>
          </a:prstGeom>
          <a:noFill/>
          <a:ln w="889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563103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r>
              <a:rPr lang="en-US" dirty="0" err="1" smtClean="0"/>
              <a:t>Configuração</a:t>
            </a:r>
            <a:r>
              <a:rPr lang="en-US" dirty="0" smtClean="0"/>
              <a:t> do Watson IoT Platform</a:t>
            </a:r>
            <a:endParaRPr dirty="0"/>
          </a:p>
        </p:txBody>
      </p:sp>
      <p:sp>
        <p:nvSpPr>
          <p:cNvPr id="195" name="Shape 195"/>
          <p:cNvSpPr>
            <a:spLocks noGrp="1"/>
          </p:cNvSpPr>
          <p:nvPr>
            <p:ph type="body" sz="half" idx="1"/>
          </p:nvPr>
        </p:nvSpPr>
        <p:spPr>
          <a:xfrm>
            <a:off x="1682752" y="3652242"/>
            <a:ext cx="9950448" cy="8840391"/>
          </a:xfrm>
          <a:prstGeom prst="rect">
            <a:avLst/>
          </a:prstGeom>
        </p:spPr>
        <p:txBody>
          <a:bodyPr anchor="t" anchorCtr="0">
            <a:normAutofit/>
          </a:bodyPr>
          <a:lstStyle/>
          <a:p>
            <a:pPr marL="0" indent="0">
              <a:buSzPct val="100000"/>
              <a:buNone/>
            </a:pPr>
            <a:endParaRPr lang="en-US" sz="4800" dirty="0" smtClean="0"/>
          </a:p>
          <a:p>
            <a:pPr marL="0" indent="0">
              <a:buSzPct val="100000"/>
              <a:buNone/>
            </a:pPr>
            <a:r>
              <a:rPr lang="en-US" sz="4800" dirty="0" err="1" smtClean="0"/>
              <a:t>Dentro</a:t>
            </a:r>
            <a:r>
              <a:rPr lang="en-US" sz="4800" dirty="0" smtClean="0"/>
              <a:t> do </a:t>
            </a:r>
            <a:r>
              <a:rPr lang="en-US" sz="4800" dirty="0" err="1" smtClean="0"/>
              <a:t>componente</a:t>
            </a:r>
            <a:r>
              <a:rPr lang="en-US" sz="4800" dirty="0" smtClean="0"/>
              <a:t>, </a:t>
            </a:r>
            <a:r>
              <a:rPr lang="en-US" sz="4800" dirty="0" err="1" smtClean="0"/>
              <a:t>selecione</a:t>
            </a:r>
            <a:r>
              <a:rPr lang="en-US" sz="4800" dirty="0" smtClean="0"/>
              <a:t> a </a:t>
            </a:r>
            <a:r>
              <a:rPr lang="en-US" sz="4800" dirty="0" err="1" smtClean="0"/>
              <a:t>opção</a:t>
            </a:r>
            <a:r>
              <a:rPr lang="en-US" sz="4800" dirty="0" smtClean="0"/>
              <a:t> Launch Dashboard</a:t>
            </a:r>
          </a:p>
          <a:p>
            <a:pPr marL="0" indent="0">
              <a:buSzPct val="100000"/>
              <a:buNone/>
            </a:pPr>
            <a:endParaRPr lang="en-US" sz="48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6307" y="3538777"/>
            <a:ext cx="7802538" cy="10177223"/>
          </a:xfrm>
          <a:prstGeom prst="rect">
            <a:avLst/>
          </a:prstGeom>
        </p:spPr>
      </p:pic>
      <p:cxnSp>
        <p:nvCxnSpPr>
          <p:cNvPr id="35" name="Curved Connector 34"/>
          <p:cNvCxnSpPr/>
          <p:nvPr/>
        </p:nvCxnSpPr>
        <p:spPr>
          <a:xfrm>
            <a:off x="9117874" y="6113417"/>
            <a:ext cx="6897189" cy="6635932"/>
          </a:xfrm>
          <a:prstGeom prst="curvedConnector3">
            <a:avLst>
              <a:gd name="adj1" fmla="val 50000"/>
            </a:avLst>
          </a:prstGeom>
          <a:noFill/>
          <a:ln w="762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666195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r>
              <a:rPr lang="en-US" dirty="0" err="1" smtClean="0"/>
              <a:t>Configuração</a:t>
            </a:r>
            <a:r>
              <a:rPr lang="en-US" dirty="0" smtClean="0"/>
              <a:t> do Watson IoT Platform</a:t>
            </a:r>
            <a:endParaRPr dirty="0"/>
          </a:p>
        </p:txBody>
      </p:sp>
      <p:sp>
        <p:nvSpPr>
          <p:cNvPr id="195" name="Shape 195"/>
          <p:cNvSpPr>
            <a:spLocks noGrp="1"/>
          </p:cNvSpPr>
          <p:nvPr>
            <p:ph type="body" sz="half" idx="1"/>
          </p:nvPr>
        </p:nvSpPr>
        <p:spPr>
          <a:xfrm>
            <a:off x="1682752" y="3652242"/>
            <a:ext cx="9950448" cy="8840391"/>
          </a:xfrm>
          <a:prstGeom prst="rect">
            <a:avLst/>
          </a:prstGeom>
        </p:spPr>
        <p:txBody>
          <a:bodyPr anchor="t" anchorCtr="0">
            <a:normAutofit/>
          </a:bodyPr>
          <a:lstStyle/>
          <a:p>
            <a:pPr marL="0" indent="0">
              <a:buSzPct val="100000"/>
              <a:buNone/>
            </a:pPr>
            <a:endParaRPr lang="en-US" sz="4800" dirty="0" smtClean="0"/>
          </a:p>
          <a:p>
            <a:pPr marL="0" indent="0">
              <a:buSzPct val="100000"/>
              <a:buNone/>
            </a:pPr>
            <a:r>
              <a:rPr lang="en-US" sz="4800" dirty="0" err="1" smtClean="0"/>
              <a:t>Dentro</a:t>
            </a:r>
            <a:r>
              <a:rPr lang="en-US" sz="4800" dirty="0" smtClean="0"/>
              <a:t> do Dashboard, </a:t>
            </a:r>
            <a:r>
              <a:rPr lang="en-US" sz="4800" dirty="0" err="1" smtClean="0"/>
              <a:t>selecione</a:t>
            </a:r>
            <a:r>
              <a:rPr lang="en-US" sz="4800" dirty="0" smtClean="0"/>
              <a:t> a </a:t>
            </a:r>
            <a:r>
              <a:rPr lang="en-US" sz="4800" dirty="0" err="1" smtClean="0"/>
              <a:t>opção</a:t>
            </a:r>
            <a:r>
              <a:rPr lang="en-US" sz="4800" dirty="0" smtClean="0"/>
              <a:t> Devices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956" y="7253787"/>
            <a:ext cx="16840200" cy="637540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7313717" y="8453514"/>
            <a:ext cx="2561993" cy="1137419"/>
          </a:xfrm>
          <a:prstGeom prst="ellipse">
            <a:avLst/>
          </a:prstGeom>
          <a:noFill/>
          <a:ln w="127000" cap="flat">
            <a:solidFill>
              <a:srgbClr val="FF0000"/>
            </a:solidFill>
            <a:prstDash val="sys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7" name="Curved Connector 26"/>
          <p:cNvCxnSpPr>
            <a:endCxn id="15" idx="2"/>
          </p:cNvCxnSpPr>
          <p:nvPr/>
        </p:nvCxnSpPr>
        <p:spPr>
          <a:xfrm rot="16200000" flipH="1">
            <a:off x="4815027" y="6523533"/>
            <a:ext cx="2569173" cy="2428208"/>
          </a:xfrm>
          <a:prstGeom prst="curvedConnector2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150894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463" y="6266985"/>
            <a:ext cx="19309789" cy="7263497"/>
          </a:xfrm>
          <a:prstGeom prst="rect">
            <a:avLst/>
          </a:prstGeom>
        </p:spPr>
      </p:pic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xfrm>
            <a:off x="1682752" y="2209134"/>
            <a:ext cx="21005799" cy="1664367"/>
          </a:xfrm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r>
              <a:rPr lang="en-US" dirty="0" err="1" smtClean="0"/>
              <a:t>Configuração</a:t>
            </a:r>
            <a:r>
              <a:rPr lang="en-US" dirty="0" smtClean="0"/>
              <a:t> do Watson IoT Platform</a:t>
            </a:r>
            <a:endParaRPr dirty="0"/>
          </a:p>
        </p:txBody>
      </p:sp>
      <p:sp>
        <p:nvSpPr>
          <p:cNvPr id="195" name="Shape 195"/>
          <p:cNvSpPr>
            <a:spLocks noGrp="1"/>
          </p:cNvSpPr>
          <p:nvPr>
            <p:ph type="body" sz="half" idx="1"/>
          </p:nvPr>
        </p:nvSpPr>
        <p:spPr>
          <a:xfrm>
            <a:off x="1682752" y="3652242"/>
            <a:ext cx="9950448" cy="8840391"/>
          </a:xfrm>
          <a:prstGeom prst="rect">
            <a:avLst/>
          </a:prstGeom>
        </p:spPr>
        <p:txBody>
          <a:bodyPr anchor="t" anchorCtr="0">
            <a:normAutofit/>
          </a:bodyPr>
          <a:lstStyle/>
          <a:p>
            <a:pPr marL="0" indent="0">
              <a:buSzPct val="100000"/>
              <a:buNone/>
            </a:pPr>
            <a:endParaRPr lang="en-US" sz="4800" dirty="0" smtClean="0"/>
          </a:p>
          <a:p>
            <a:pPr marL="0" indent="0">
              <a:buSzPct val="100000"/>
              <a:buNone/>
            </a:pPr>
            <a:r>
              <a:rPr lang="en-US" sz="4800" dirty="0" err="1" smtClean="0"/>
              <a:t>Selecione</a:t>
            </a:r>
            <a:r>
              <a:rPr lang="en-US" sz="4800" dirty="0" smtClean="0"/>
              <a:t> a </a:t>
            </a:r>
            <a:r>
              <a:rPr lang="en-US" sz="4800" dirty="0" err="1" smtClean="0"/>
              <a:t>opção</a:t>
            </a:r>
            <a:r>
              <a:rPr lang="en-US" sz="4800" dirty="0" smtClean="0"/>
              <a:t> Add Devices</a:t>
            </a:r>
          </a:p>
        </p:txBody>
      </p:sp>
      <p:cxnSp>
        <p:nvCxnSpPr>
          <p:cNvPr id="27" name="Curved Connector 26"/>
          <p:cNvCxnSpPr>
            <a:endCxn id="12" idx="0"/>
          </p:cNvCxnSpPr>
          <p:nvPr/>
        </p:nvCxnSpPr>
        <p:spPr>
          <a:xfrm>
            <a:off x="10607040" y="5460274"/>
            <a:ext cx="11550406" cy="1185853"/>
          </a:xfrm>
          <a:prstGeom prst="curvedConnector2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Oval 11"/>
          <p:cNvSpPr/>
          <p:nvPr/>
        </p:nvSpPr>
        <p:spPr>
          <a:xfrm>
            <a:off x="20473639" y="6646127"/>
            <a:ext cx="3367613" cy="1650380"/>
          </a:xfrm>
          <a:prstGeom prst="ellipse">
            <a:avLst/>
          </a:prstGeom>
          <a:noFill/>
          <a:ln w="127000" cap="flat">
            <a:solidFill>
              <a:srgbClr val="FF0000"/>
            </a:solidFill>
            <a:prstDash val="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481941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r>
              <a:rPr lang="en-US" dirty="0" err="1" smtClean="0"/>
              <a:t>Crie</a:t>
            </a:r>
            <a:r>
              <a:rPr lang="en-US" dirty="0" smtClean="0"/>
              <a:t> um Device Type</a:t>
            </a:r>
          </a:p>
          <a:p>
            <a:r>
              <a:rPr lang="en-US" dirty="0" err="1" smtClean="0"/>
              <a:t>Crie</a:t>
            </a:r>
            <a:r>
              <a:rPr lang="en-US" dirty="0" smtClean="0"/>
              <a:t> um Device</a:t>
            </a:r>
          </a:p>
          <a:p>
            <a:r>
              <a:rPr lang="en-US" dirty="0" err="1" smtClean="0"/>
              <a:t>Defina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Token</a:t>
            </a:r>
          </a:p>
          <a:p>
            <a:r>
              <a:rPr lang="en-US" b="1" u="sng" dirty="0" smtClean="0">
                <a:solidFill>
                  <a:srgbClr val="FF0000"/>
                </a:solidFill>
              </a:rPr>
              <a:t>GUARDE AS INFORMAÇÕES EM UM REPOSITÓRIO SEGURO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3" name="Shape 194"/>
          <p:cNvSpPr txBox="1">
            <a:spLocks/>
          </p:cNvSpPr>
          <p:nvPr/>
        </p:nvSpPr>
        <p:spPr>
          <a:xfrm>
            <a:off x="1682752" y="2209134"/>
            <a:ext cx="21005799" cy="1664367"/>
          </a:xfrm>
          <a:prstGeom prst="rect">
            <a:avLst/>
          </a:prstGeom>
        </p:spPr>
        <p:txBody>
          <a:bodyPr/>
          <a:lstStyle>
            <a:lvl1pPr marL="0" marR="0" indent="0" algn="l" defTabSz="5666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76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580" algn="ctr" defTabSz="825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159" algn="ctr" defTabSz="825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739" algn="ctr" defTabSz="825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317" algn="ctr" defTabSz="825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2897" algn="ctr" defTabSz="825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476" algn="ctr" defTabSz="825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056" algn="ctr" defTabSz="825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635" algn="ctr" defTabSz="8254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dirty="0" err="1" smtClean="0"/>
              <a:t>Configuração</a:t>
            </a:r>
            <a:r>
              <a:rPr lang="en-US" dirty="0" smtClean="0"/>
              <a:t> do Watson IoT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9067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9241" y="2153611"/>
            <a:ext cx="18725518" cy="1111634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3938503" y="8876370"/>
            <a:ext cx="3345887" cy="869796"/>
          </a:xfrm>
          <a:prstGeom prst="ellipse">
            <a:avLst/>
          </a:prstGeom>
          <a:noFill/>
          <a:ln w="127000" cap="flat">
            <a:solidFill>
              <a:srgbClr val="FF0000"/>
            </a:solidFill>
            <a:prstDash val="sys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98234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Hands On </a:t>
            </a:r>
            <a:r>
              <a:rPr lang="en-US" dirty="0" err="1" smtClean="0"/>
              <a:t>NodeMCU</a:t>
            </a:r>
            <a:r>
              <a:rPr lang="en-US" dirty="0" smtClean="0"/>
              <a:t>/ESP8266</a:t>
            </a:r>
            <a:endParaRPr dirty="0"/>
          </a:p>
        </p:txBody>
      </p:sp>
      <p:sp>
        <p:nvSpPr>
          <p:cNvPr id="201" name="Shape 201"/>
          <p:cNvSpPr>
            <a:spLocks noGrp="1"/>
          </p:cNvSpPr>
          <p:nvPr>
            <p:ph type="body" sz="half" idx="1"/>
          </p:nvPr>
        </p:nvSpPr>
        <p:spPr>
          <a:xfrm>
            <a:off x="1117600" y="3661172"/>
            <a:ext cx="10001250" cy="8840391"/>
          </a:xfrm>
          <a:prstGeom prst="rect">
            <a:avLst/>
          </a:prstGeom>
        </p:spPr>
        <p:txBody>
          <a:bodyPr anchor="t" anchorCtr="0">
            <a:normAutofit fontScale="775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 err="1" smtClean="0"/>
              <a:t>Conectar</a:t>
            </a:r>
            <a:r>
              <a:rPr lang="en-US" sz="4400" dirty="0" smtClean="0"/>
              <a:t> o </a:t>
            </a:r>
            <a:r>
              <a:rPr lang="en-US" sz="4400" dirty="0" err="1" smtClean="0"/>
              <a:t>nodeMCU</a:t>
            </a:r>
            <a:r>
              <a:rPr lang="en-US" sz="4400" dirty="0" smtClean="0"/>
              <a:t> e configure </a:t>
            </a:r>
            <a:r>
              <a:rPr lang="en-US" sz="4400" dirty="0" err="1" smtClean="0"/>
              <a:t>os</a:t>
            </a:r>
            <a:r>
              <a:rPr lang="en-US" sz="4400" dirty="0" smtClean="0"/>
              <a:t> </a:t>
            </a:r>
            <a:r>
              <a:rPr lang="en-US" sz="4400" dirty="0" err="1" smtClean="0"/>
              <a:t>parâmetros</a:t>
            </a:r>
            <a:r>
              <a:rPr lang="en-US" sz="4400" dirty="0" smtClean="0"/>
              <a:t> no menu Tools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err="1" smtClean="0"/>
              <a:t>Acessar</a:t>
            </a:r>
            <a:r>
              <a:rPr lang="en-US" sz="4400" dirty="0" smtClean="0"/>
              <a:t> </a:t>
            </a:r>
            <a:r>
              <a:rPr lang="en-US" sz="4400" dirty="0" smtClean="0">
                <a:hlinkClick r:id="rId3"/>
              </a:rPr>
              <a:t>www.github.com/cesariojr</a:t>
            </a:r>
            <a:endParaRPr lang="en-US" sz="44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4400" dirty="0" err="1" smtClean="0"/>
              <a:t>Carregar</a:t>
            </a:r>
            <a:r>
              <a:rPr lang="en-US" sz="4400" dirty="0" smtClean="0"/>
              <a:t> o </a:t>
            </a:r>
            <a:r>
              <a:rPr lang="en-US" sz="4400" dirty="0" err="1" smtClean="0"/>
              <a:t>programa</a:t>
            </a:r>
            <a:r>
              <a:rPr lang="en-US" sz="4400" dirty="0"/>
              <a:t> </a:t>
            </a:r>
            <a:r>
              <a:rPr lang="en-US" sz="4400" b="1" dirty="0" smtClean="0"/>
              <a:t>exemplo05-nodemcuIotRegistered</a:t>
            </a:r>
            <a:r>
              <a:rPr lang="en-US" sz="4400" dirty="0" smtClean="0"/>
              <a:t> no </a:t>
            </a:r>
            <a:r>
              <a:rPr lang="en-US" sz="4400" dirty="0" err="1" smtClean="0"/>
              <a:t>seu</a:t>
            </a:r>
            <a:r>
              <a:rPr lang="en-US" sz="4400" dirty="0" smtClean="0"/>
              <a:t> Arduino IDE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Configure o </a:t>
            </a:r>
            <a:r>
              <a:rPr lang="en-US" sz="4400" dirty="0" err="1" smtClean="0"/>
              <a:t>programa</a:t>
            </a:r>
            <a:r>
              <a:rPr lang="en-US" sz="4400" dirty="0" smtClean="0"/>
              <a:t> com </a:t>
            </a:r>
            <a:r>
              <a:rPr lang="en-US" sz="4400" dirty="0" err="1" smtClean="0"/>
              <a:t>os</a:t>
            </a:r>
            <a:r>
              <a:rPr lang="en-US" sz="4400" dirty="0"/>
              <a:t> dados de de </a:t>
            </a:r>
            <a:r>
              <a:rPr lang="en-US" sz="4400" dirty="0" smtClean="0"/>
              <a:t>ORG (</a:t>
            </a:r>
            <a:r>
              <a:rPr lang="en-US" sz="4400" dirty="0" err="1" smtClean="0"/>
              <a:t>exemplo</a:t>
            </a:r>
            <a:r>
              <a:rPr lang="en-US" sz="4400" dirty="0" smtClean="0"/>
              <a:t> "x83b6m”), DEVICE_TYPE  e DEVICE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err="1" smtClean="0"/>
              <a:t>Altere</a:t>
            </a:r>
            <a:r>
              <a:rPr lang="en-US" sz="4400" dirty="0" smtClean="0"/>
              <a:t> </a:t>
            </a:r>
            <a:r>
              <a:rPr lang="en-US" sz="4400" dirty="0" err="1" smtClean="0"/>
              <a:t>os</a:t>
            </a:r>
            <a:r>
              <a:rPr lang="en-US" sz="4400" dirty="0" smtClean="0"/>
              <a:t> </a:t>
            </a:r>
            <a:r>
              <a:rPr lang="en-US" sz="4400" dirty="0" err="1" smtClean="0"/>
              <a:t>valores</a:t>
            </a:r>
            <a:r>
              <a:rPr lang="en-US" sz="4400" dirty="0" smtClean="0"/>
              <a:t> de </a:t>
            </a:r>
            <a:r>
              <a:rPr lang="en-US" sz="4400" dirty="0" err="1" smtClean="0"/>
              <a:t>acesso</a:t>
            </a:r>
            <a:r>
              <a:rPr lang="en-US" sz="4400" dirty="0" smtClean="0"/>
              <a:t> a </a:t>
            </a:r>
            <a:r>
              <a:rPr lang="en-US" sz="4400" dirty="0" err="1" smtClean="0"/>
              <a:t>rede</a:t>
            </a:r>
            <a:r>
              <a:rPr lang="en-US" sz="4400" dirty="0" smtClean="0"/>
              <a:t> </a:t>
            </a:r>
            <a:r>
              <a:rPr lang="en-US" sz="4400" dirty="0" err="1" smtClean="0"/>
              <a:t>WiFi</a:t>
            </a:r>
            <a:r>
              <a:rPr lang="en-US" sz="4400" dirty="0" smtClean="0"/>
              <a:t> (SSID e password)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Clique no </a:t>
            </a:r>
            <a:r>
              <a:rPr lang="en-US" sz="4400" dirty="0" err="1" smtClean="0"/>
              <a:t>botão</a:t>
            </a:r>
            <a:r>
              <a:rPr lang="en-US" sz="4400" dirty="0" smtClean="0"/>
              <a:t> Verify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err="1" smtClean="0"/>
              <a:t>Caso</a:t>
            </a:r>
            <a:r>
              <a:rPr lang="en-US" sz="4400" dirty="0" smtClean="0"/>
              <a:t> </a:t>
            </a:r>
            <a:r>
              <a:rPr lang="en-US" sz="4400" dirty="0" err="1" smtClean="0"/>
              <a:t>não</a:t>
            </a:r>
            <a:r>
              <a:rPr lang="en-US" sz="4400" dirty="0" smtClean="0"/>
              <a:t> </a:t>
            </a:r>
            <a:r>
              <a:rPr lang="en-US" sz="4400" dirty="0" err="1" smtClean="0"/>
              <a:t>houver</a:t>
            </a:r>
            <a:r>
              <a:rPr lang="en-US" sz="4400" dirty="0" smtClean="0"/>
              <a:t> </a:t>
            </a:r>
            <a:r>
              <a:rPr lang="en-US" sz="4400" dirty="0" err="1" smtClean="0"/>
              <a:t>erros</a:t>
            </a:r>
            <a:r>
              <a:rPr lang="en-US" sz="4400" dirty="0" smtClean="0"/>
              <a:t>, clique </a:t>
            </a:r>
            <a:r>
              <a:rPr lang="en-US" sz="4400" dirty="0" err="1" smtClean="0"/>
              <a:t>em</a:t>
            </a:r>
            <a:r>
              <a:rPr lang="en-US" sz="4400" dirty="0" smtClean="0"/>
              <a:t> Upload</a:t>
            </a:r>
          </a:p>
          <a:p>
            <a:pPr marL="742950" indent="-742950">
              <a:buFont typeface="+mj-lt"/>
              <a:buAutoNum type="arabicPeriod"/>
            </a:pPr>
            <a:endParaRPr lang="en-US" sz="4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8576" y="3873501"/>
            <a:ext cx="12611100" cy="9131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0" y="10204449"/>
            <a:ext cx="1041400" cy="9437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9037" y="11449050"/>
            <a:ext cx="1019284" cy="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848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Hands On </a:t>
            </a:r>
            <a:r>
              <a:rPr lang="en-US" dirty="0" err="1" smtClean="0"/>
              <a:t>NodeMCU</a:t>
            </a:r>
            <a:r>
              <a:rPr lang="en-US" dirty="0" smtClean="0"/>
              <a:t>/ESP8266</a:t>
            </a:r>
            <a:endParaRPr dirty="0"/>
          </a:p>
        </p:txBody>
      </p:sp>
      <p:sp>
        <p:nvSpPr>
          <p:cNvPr id="201" name="Shape 201"/>
          <p:cNvSpPr>
            <a:spLocks noGrp="1"/>
          </p:cNvSpPr>
          <p:nvPr>
            <p:ph type="body" sz="half" idx="1"/>
          </p:nvPr>
        </p:nvSpPr>
        <p:spPr>
          <a:xfrm>
            <a:off x="1117600" y="3661172"/>
            <a:ext cx="21920200" cy="8840391"/>
          </a:xfrm>
          <a:prstGeom prst="rect">
            <a:avLst/>
          </a:prstGeom>
        </p:spPr>
        <p:txBody>
          <a:bodyPr anchor="t" anchorCtr="0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 err="1" smtClean="0"/>
              <a:t>Abra</a:t>
            </a:r>
            <a:r>
              <a:rPr lang="en-US" sz="4400" dirty="0" smtClean="0"/>
              <a:t> o Serial Terminal do Arduino IDE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err="1" smtClean="0"/>
              <a:t>Defina</a:t>
            </a:r>
            <a:r>
              <a:rPr lang="en-US" sz="4400" dirty="0" smtClean="0"/>
              <a:t> </a:t>
            </a:r>
            <a:r>
              <a:rPr lang="en-US" sz="4400" dirty="0" err="1" smtClean="0"/>
              <a:t>os</a:t>
            </a:r>
            <a:r>
              <a:rPr lang="en-US" sz="4400" dirty="0" smtClean="0"/>
              <a:t> </a:t>
            </a:r>
            <a:r>
              <a:rPr lang="en-US" sz="4400" dirty="0" err="1" smtClean="0"/>
              <a:t>parâmetros</a:t>
            </a:r>
            <a:r>
              <a:rPr lang="en-US" sz="4400" dirty="0" smtClean="0"/>
              <a:t> No Line ending e 115200 baud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err="1" smtClean="0"/>
              <a:t>Resultado</a:t>
            </a:r>
            <a:r>
              <a:rPr lang="en-US" sz="4400" dirty="0" smtClean="0"/>
              <a:t> </a:t>
            </a:r>
            <a:r>
              <a:rPr lang="en-US" sz="4400" dirty="0" err="1" smtClean="0"/>
              <a:t>esperado</a:t>
            </a:r>
            <a:endParaRPr lang="en-US" sz="4400" dirty="0" smtClean="0"/>
          </a:p>
          <a:p>
            <a:pPr marL="742950" indent="-742950">
              <a:buFont typeface="+mj-lt"/>
              <a:buAutoNum type="arabicPeriod"/>
            </a:pPr>
            <a:endParaRPr lang="en-US" sz="4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0999" y="3661172"/>
            <a:ext cx="2177143" cy="127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892" y="5842000"/>
            <a:ext cx="11874499" cy="76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0077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Hands On </a:t>
            </a:r>
            <a:r>
              <a:rPr lang="en-US" dirty="0" err="1" smtClean="0"/>
              <a:t>NodeMCU</a:t>
            </a:r>
            <a:r>
              <a:rPr lang="en-US" dirty="0" smtClean="0"/>
              <a:t>/ESP8266</a:t>
            </a:r>
            <a:endParaRPr dirty="0"/>
          </a:p>
        </p:txBody>
      </p:sp>
      <p:sp>
        <p:nvSpPr>
          <p:cNvPr id="201" name="Shape 201"/>
          <p:cNvSpPr>
            <a:spLocks noGrp="1"/>
          </p:cNvSpPr>
          <p:nvPr>
            <p:ph type="body" sz="half" idx="1"/>
          </p:nvPr>
        </p:nvSpPr>
        <p:spPr>
          <a:xfrm>
            <a:off x="1117600" y="3661172"/>
            <a:ext cx="21920200" cy="8840391"/>
          </a:xfrm>
          <a:prstGeom prst="rect">
            <a:avLst/>
          </a:prstGeom>
        </p:spPr>
        <p:txBody>
          <a:bodyPr anchor="t" anchorCtr="0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 err="1" smtClean="0"/>
              <a:t>Acessar</a:t>
            </a:r>
            <a:r>
              <a:rPr lang="en-US" sz="4400" dirty="0" smtClean="0"/>
              <a:t> o Watson IoT Platform, </a:t>
            </a:r>
            <a:r>
              <a:rPr lang="en-US" sz="4400" dirty="0" err="1" smtClean="0"/>
              <a:t>opção</a:t>
            </a:r>
            <a:r>
              <a:rPr lang="en-US" sz="4400" dirty="0" smtClean="0"/>
              <a:t> Dashboard, Devices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err="1" smtClean="0"/>
              <a:t>Nesse</a:t>
            </a:r>
            <a:r>
              <a:rPr lang="en-US" sz="4400" dirty="0" smtClean="0"/>
              <a:t> </a:t>
            </a:r>
            <a:r>
              <a:rPr lang="en-US" sz="4400" dirty="0" err="1" smtClean="0"/>
              <a:t>painel</a:t>
            </a:r>
            <a:r>
              <a:rPr lang="en-US" sz="4400" dirty="0" smtClean="0"/>
              <a:t>, procure o device </a:t>
            </a:r>
            <a:r>
              <a:rPr lang="en-US" sz="4400" dirty="0" err="1" smtClean="0"/>
              <a:t>configurado</a:t>
            </a:r>
            <a:r>
              <a:rPr lang="en-US" sz="4400" dirty="0" smtClean="0"/>
              <a:t> e </a:t>
            </a:r>
            <a:r>
              <a:rPr lang="en-US" sz="4400" dirty="0" err="1" smtClean="0"/>
              <a:t>dê</a:t>
            </a:r>
            <a:r>
              <a:rPr lang="en-US" sz="4400" dirty="0" smtClean="0"/>
              <a:t> um </a:t>
            </a:r>
            <a:r>
              <a:rPr lang="en-US" sz="4400" dirty="0" err="1" smtClean="0"/>
              <a:t>duplo</a:t>
            </a:r>
            <a:r>
              <a:rPr lang="en-US" sz="4400" dirty="0" smtClean="0"/>
              <a:t> clique</a:t>
            </a:r>
          </a:p>
          <a:p>
            <a:pPr marL="742950" indent="-742950">
              <a:buFont typeface="+mj-lt"/>
              <a:buAutoNum type="arabicPeriod"/>
            </a:pPr>
            <a:endParaRPr lang="en-US" sz="4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150" y="5905500"/>
            <a:ext cx="13855700" cy="7289800"/>
          </a:xfrm>
          <a:prstGeom prst="rect">
            <a:avLst/>
          </a:prstGeom>
        </p:spPr>
      </p:pic>
      <p:cxnSp>
        <p:nvCxnSpPr>
          <p:cNvPr id="7" name="Curved Connector 6"/>
          <p:cNvCxnSpPr>
            <a:endCxn id="8" idx="6"/>
          </p:cNvCxnSpPr>
          <p:nvPr/>
        </p:nvCxnSpPr>
        <p:spPr>
          <a:xfrm rot="5400000">
            <a:off x="9828223" y="5864149"/>
            <a:ext cx="6378554" cy="5511800"/>
          </a:xfrm>
          <a:prstGeom prst="curvedConnector2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Oval 7"/>
          <p:cNvSpPr/>
          <p:nvPr/>
        </p:nvSpPr>
        <p:spPr>
          <a:xfrm>
            <a:off x="6910039" y="11325052"/>
            <a:ext cx="3351561" cy="968548"/>
          </a:xfrm>
          <a:prstGeom prst="ellipse">
            <a:avLst/>
          </a:prstGeom>
          <a:noFill/>
          <a:ln w="127000" cap="flat">
            <a:solidFill>
              <a:srgbClr val="FF0000"/>
            </a:solidFill>
            <a:prstDash val="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750639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Dashboard</a:t>
            </a:r>
            <a:endParaRPr dirty="0"/>
          </a:p>
        </p:txBody>
      </p:sp>
      <p:sp>
        <p:nvSpPr>
          <p:cNvPr id="201" name="Shape 201"/>
          <p:cNvSpPr>
            <a:spLocks noGrp="1"/>
          </p:cNvSpPr>
          <p:nvPr>
            <p:ph type="body" sz="half" idx="1"/>
          </p:nvPr>
        </p:nvSpPr>
        <p:spPr>
          <a:xfrm>
            <a:off x="1117600" y="3661172"/>
            <a:ext cx="11753851" cy="8840391"/>
          </a:xfrm>
          <a:prstGeom prst="rect">
            <a:avLst/>
          </a:prstGeom>
        </p:spPr>
        <p:txBody>
          <a:bodyPr anchor="t" anchorCtr="0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 err="1" smtClean="0"/>
              <a:t>Os</a:t>
            </a:r>
            <a:r>
              <a:rPr lang="en-US" sz="4400" dirty="0" smtClean="0"/>
              <a:t> dados do sensor </a:t>
            </a:r>
            <a:r>
              <a:rPr lang="en-US" sz="4400" dirty="0" err="1" smtClean="0"/>
              <a:t>devem</a:t>
            </a:r>
            <a:r>
              <a:rPr lang="en-US" sz="4400" dirty="0" smtClean="0"/>
              <a:t> </a:t>
            </a:r>
            <a:r>
              <a:rPr lang="en-US" sz="4400" dirty="0" err="1" smtClean="0"/>
              <a:t>aparecer</a:t>
            </a:r>
            <a:r>
              <a:rPr lang="en-US" sz="4400" dirty="0" smtClean="0"/>
              <a:t> </a:t>
            </a:r>
            <a:r>
              <a:rPr lang="en-US" sz="4400" dirty="0" err="1" smtClean="0"/>
              <a:t>em</a:t>
            </a:r>
            <a:r>
              <a:rPr lang="en-US" sz="4400" dirty="0" smtClean="0"/>
              <a:t> tempo real no </a:t>
            </a:r>
            <a:r>
              <a:rPr lang="en-US" sz="4400" dirty="0" err="1" smtClean="0"/>
              <a:t>painel</a:t>
            </a:r>
            <a:r>
              <a:rPr lang="en-US" sz="4400" dirty="0" smtClean="0"/>
              <a:t>, </a:t>
            </a:r>
            <a:r>
              <a:rPr lang="en-US" sz="4400" dirty="0" err="1" smtClean="0"/>
              <a:t>conforme</a:t>
            </a:r>
            <a:r>
              <a:rPr lang="en-US" sz="4400" dirty="0" smtClean="0"/>
              <a:t> </a:t>
            </a:r>
            <a:r>
              <a:rPr lang="en-US" sz="4400" dirty="0" err="1" smtClean="0"/>
              <a:t>figura</a:t>
            </a:r>
            <a:r>
              <a:rPr lang="en-US" sz="4400" dirty="0" smtClean="0"/>
              <a:t> </a:t>
            </a:r>
            <a:r>
              <a:rPr lang="en-US" sz="4400" dirty="0" err="1" smtClean="0"/>
              <a:t>ao</a:t>
            </a:r>
            <a:r>
              <a:rPr lang="en-US" sz="4400" dirty="0" smtClean="0"/>
              <a:t> </a:t>
            </a:r>
            <a:r>
              <a:rPr lang="en-US" sz="4400" dirty="0" err="1" smtClean="0"/>
              <a:t>lado</a:t>
            </a:r>
            <a:endParaRPr lang="en-US" sz="4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8450" y="1873250"/>
            <a:ext cx="9817100" cy="1164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4150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 idx="4294967295"/>
          </p:nvPr>
        </p:nvSpPr>
        <p:spPr>
          <a:xfrm>
            <a:off x="1765971" y="4932850"/>
            <a:ext cx="21005799" cy="2858284"/>
          </a:xfrm>
        </p:spPr>
        <p:txBody>
          <a:bodyPr>
            <a:noAutofit/>
          </a:bodyPr>
          <a:lstStyle/>
          <a:p>
            <a:pPr marL="353964" algn="ctr"/>
            <a:r>
              <a:rPr lang="en-US" sz="7200" dirty="0">
                <a:solidFill>
                  <a:schemeClr val="accent1"/>
                </a:solidFill>
              </a:rPr>
              <a:t>IBM Watson IoT </a:t>
            </a:r>
            <a:r>
              <a:rPr lang="en-US" sz="7200" dirty="0" smtClean="0">
                <a:solidFill>
                  <a:schemeClr val="accent1"/>
                </a:solidFill>
              </a:rPr>
              <a:t>Platform </a:t>
            </a:r>
            <a:br>
              <a:rPr lang="en-US" sz="7200" dirty="0" smtClean="0">
                <a:solidFill>
                  <a:schemeClr val="accent1"/>
                </a:solidFill>
              </a:rPr>
            </a:br>
            <a:r>
              <a:rPr lang="en-US" sz="7200" dirty="0" smtClean="0">
                <a:solidFill>
                  <a:schemeClr val="accent1"/>
                </a:solidFill>
              </a:rPr>
              <a:t/>
            </a:r>
            <a:br>
              <a:rPr lang="en-US" sz="7200" dirty="0" smtClean="0">
                <a:solidFill>
                  <a:schemeClr val="accent1"/>
                </a:solidFill>
              </a:rPr>
            </a:br>
            <a:r>
              <a:rPr lang="en-US" sz="7200" dirty="0" err="1" smtClean="0">
                <a:solidFill>
                  <a:schemeClr val="accent1"/>
                </a:solidFill>
              </a:rPr>
              <a:t>Conceitos</a:t>
            </a:r>
            <a:r>
              <a:rPr lang="en-US" sz="7200" dirty="0" smtClean="0">
                <a:solidFill>
                  <a:schemeClr val="accent1"/>
                </a:solidFill>
              </a:rPr>
              <a:t> e </a:t>
            </a:r>
            <a:r>
              <a:rPr lang="en-US" sz="7200" dirty="0" err="1" smtClean="0">
                <a:solidFill>
                  <a:schemeClr val="accent1"/>
                </a:solidFill>
              </a:rPr>
              <a:t>Arquitetura</a:t>
            </a:r>
            <a:endParaRPr lang="en-US" sz="7200" dirty="0">
              <a:solidFill>
                <a:schemeClr val="accent1"/>
              </a:solidFill>
            </a:endParaRPr>
          </a:p>
        </p:txBody>
      </p:sp>
      <p:cxnSp>
        <p:nvCxnSpPr>
          <p:cNvPr id="12" name="Rak 11"/>
          <p:cNvCxnSpPr/>
          <p:nvPr/>
        </p:nvCxnSpPr>
        <p:spPr>
          <a:xfrm>
            <a:off x="1765971" y="1979089"/>
            <a:ext cx="0" cy="1306576"/>
          </a:xfrm>
          <a:prstGeom prst="lin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684004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Cards e </a:t>
            </a:r>
            <a:r>
              <a:rPr lang="en-US" dirty="0" err="1" smtClean="0"/>
              <a:t>Gráficos</a:t>
            </a:r>
            <a:endParaRPr dirty="0"/>
          </a:p>
        </p:txBody>
      </p:sp>
      <p:sp>
        <p:nvSpPr>
          <p:cNvPr id="201" name="Shape 201"/>
          <p:cNvSpPr>
            <a:spLocks noGrp="1"/>
          </p:cNvSpPr>
          <p:nvPr>
            <p:ph type="body" sz="half" idx="1"/>
          </p:nvPr>
        </p:nvSpPr>
        <p:spPr>
          <a:xfrm>
            <a:off x="1117601" y="3661172"/>
            <a:ext cx="10058400" cy="8840391"/>
          </a:xfrm>
          <a:prstGeom prst="rect">
            <a:avLst/>
          </a:prstGeom>
        </p:spPr>
        <p:txBody>
          <a:bodyPr anchor="t" anchorCtr="0"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 err="1" smtClean="0"/>
              <a:t>Feche</a:t>
            </a:r>
            <a:r>
              <a:rPr lang="en-US" sz="4400" dirty="0" smtClean="0"/>
              <a:t> a </a:t>
            </a:r>
            <a:r>
              <a:rPr lang="en-US" sz="4400" dirty="0" err="1" smtClean="0"/>
              <a:t>tela</a:t>
            </a:r>
            <a:r>
              <a:rPr lang="en-US" sz="4400" dirty="0" smtClean="0"/>
              <a:t> anterior e </a:t>
            </a:r>
            <a:r>
              <a:rPr lang="en-US" sz="4400" dirty="0" err="1" smtClean="0"/>
              <a:t>acesse</a:t>
            </a:r>
            <a:r>
              <a:rPr lang="en-US" sz="4400" dirty="0" smtClean="0"/>
              <a:t> a </a:t>
            </a:r>
            <a:r>
              <a:rPr lang="en-US" sz="4400" dirty="0" err="1" smtClean="0"/>
              <a:t>opção</a:t>
            </a:r>
            <a:r>
              <a:rPr lang="en-US" sz="4400" dirty="0" smtClean="0"/>
              <a:t> BOARDS</a:t>
            </a:r>
          </a:p>
          <a:p>
            <a:pPr marL="742950" indent="-742950">
              <a:buFont typeface="+mj-lt"/>
              <a:buAutoNum type="arabicPeriod"/>
            </a:pPr>
            <a:endParaRPr lang="en-US" sz="4400" dirty="0"/>
          </a:p>
          <a:p>
            <a:pPr marL="742950" indent="-742950">
              <a:buFont typeface="+mj-lt"/>
              <a:buAutoNum type="arabicPeriod"/>
            </a:pPr>
            <a:endParaRPr lang="en-US" sz="4400" dirty="0" smtClean="0"/>
          </a:p>
          <a:p>
            <a:pPr marL="742950" indent="-742950">
              <a:buFont typeface="+mj-lt"/>
              <a:buAutoNum type="arabicPeriod"/>
            </a:pPr>
            <a:endParaRPr lang="en-US" sz="4400" dirty="0"/>
          </a:p>
          <a:p>
            <a:pPr marL="742950" indent="-742950">
              <a:buFont typeface="+mj-lt"/>
              <a:buAutoNum type="arabicPeriod"/>
            </a:pPr>
            <a:endParaRPr lang="en-US" sz="44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4400" dirty="0" err="1" smtClean="0"/>
              <a:t>Após</a:t>
            </a:r>
            <a:r>
              <a:rPr lang="en-US" sz="4400" dirty="0" smtClean="0"/>
              <a:t> </a:t>
            </a:r>
            <a:r>
              <a:rPr lang="en-US" sz="4400" dirty="0" err="1" smtClean="0"/>
              <a:t>isso</a:t>
            </a:r>
            <a:r>
              <a:rPr lang="en-US" sz="4400" dirty="0" smtClean="0"/>
              <a:t>, </a:t>
            </a:r>
            <a:r>
              <a:rPr lang="en-US" sz="4400" dirty="0" err="1" smtClean="0"/>
              <a:t>selecione</a:t>
            </a:r>
            <a:r>
              <a:rPr lang="en-US" sz="4400" dirty="0" smtClean="0"/>
              <a:t> a </a:t>
            </a:r>
            <a:r>
              <a:rPr lang="en-US" sz="4400" dirty="0" err="1" smtClean="0"/>
              <a:t>opção</a:t>
            </a:r>
            <a:r>
              <a:rPr lang="en-US" sz="4400" dirty="0" smtClean="0"/>
              <a:t> Usage Overview e </a:t>
            </a:r>
            <a:r>
              <a:rPr lang="en-US" sz="4400" dirty="0" err="1" smtClean="0"/>
              <a:t>depois</a:t>
            </a:r>
            <a:r>
              <a:rPr lang="en-US" sz="4400" dirty="0" smtClean="0"/>
              <a:t> o </a:t>
            </a:r>
            <a:r>
              <a:rPr lang="en-US" sz="4400" dirty="0" err="1" smtClean="0"/>
              <a:t>botão</a:t>
            </a:r>
            <a:r>
              <a:rPr lang="en-US" sz="4400" dirty="0" smtClean="0"/>
              <a:t> Add New Card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100" y="2618582"/>
            <a:ext cx="10068750" cy="62968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2524" y="10152062"/>
            <a:ext cx="4437475" cy="3051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0672" y="10865103"/>
            <a:ext cx="4372414" cy="163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977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Cards e </a:t>
            </a:r>
            <a:r>
              <a:rPr lang="en-US" dirty="0" err="1" smtClean="0"/>
              <a:t>Gráficos</a:t>
            </a:r>
            <a:endParaRPr dirty="0"/>
          </a:p>
        </p:txBody>
      </p:sp>
      <p:sp>
        <p:nvSpPr>
          <p:cNvPr id="201" name="Shape 201"/>
          <p:cNvSpPr>
            <a:spLocks noGrp="1"/>
          </p:cNvSpPr>
          <p:nvPr>
            <p:ph type="body" sz="half" idx="1"/>
          </p:nvPr>
        </p:nvSpPr>
        <p:spPr>
          <a:xfrm>
            <a:off x="1117601" y="3661172"/>
            <a:ext cx="10058400" cy="8840391"/>
          </a:xfrm>
          <a:prstGeom prst="rect">
            <a:avLst/>
          </a:prstGeom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Configure um novo Card </a:t>
            </a:r>
            <a:r>
              <a:rPr lang="en-US" sz="4400" dirty="0" err="1" smtClean="0"/>
              <a:t>conforme</a:t>
            </a:r>
            <a:r>
              <a:rPr lang="en-US" sz="4400" dirty="0" smtClean="0"/>
              <a:t> as </a:t>
            </a:r>
            <a:r>
              <a:rPr lang="en-US" sz="4400" dirty="0" err="1" smtClean="0"/>
              <a:t>figuras</a:t>
            </a:r>
            <a:r>
              <a:rPr lang="en-US" sz="4400" dirty="0" smtClean="0"/>
              <a:t> e </a:t>
            </a:r>
            <a:r>
              <a:rPr lang="en-US" sz="4400" dirty="0" err="1" smtClean="0"/>
              <a:t>selecione</a:t>
            </a:r>
            <a:r>
              <a:rPr lang="en-US" sz="4400" dirty="0" smtClean="0"/>
              <a:t> a </a:t>
            </a:r>
            <a:r>
              <a:rPr lang="en-US" sz="4400" dirty="0" err="1" smtClean="0"/>
              <a:t>opção</a:t>
            </a:r>
            <a:r>
              <a:rPr lang="en-US" sz="4400" dirty="0" smtClean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752" y="5577462"/>
            <a:ext cx="9258299" cy="80160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20932" y="5664199"/>
            <a:ext cx="9067619" cy="7842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092" y="4333755"/>
            <a:ext cx="4260849" cy="124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84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Cards e </a:t>
            </a:r>
            <a:r>
              <a:rPr lang="en-US" dirty="0" err="1" smtClean="0"/>
              <a:t>Gráficos</a:t>
            </a:r>
            <a:endParaRPr dirty="0"/>
          </a:p>
        </p:txBody>
      </p:sp>
      <p:sp>
        <p:nvSpPr>
          <p:cNvPr id="201" name="Shape 201"/>
          <p:cNvSpPr>
            <a:spLocks noGrp="1"/>
          </p:cNvSpPr>
          <p:nvPr>
            <p:ph type="body" sz="half" idx="1"/>
          </p:nvPr>
        </p:nvSpPr>
        <p:spPr>
          <a:xfrm>
            <a:off x="1117601" y="3661172"/>
            <a:ext cx="10058400" cy="8840391"/>
          </a:xfrm>
          <a:prstGeom prst="rect">
            <a:avLst/>
          </a:prstGeom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Configure um novo Card </a:t>
            </a:r>
            <a:r>
              <a:rPr lang="en-US" sz="4400" dirty="0" err="1" smtClean="0"/>
              <a:t>conforme</a:t>
            </a:r>
            <a:r>
              <a:rPr lang="en-US" sz="4400" dirty="0" smtClean="0"/>
              <a:t> as </a:t>
            </a:r>
            <a:r>
              <a:rPr lang="en-US" sz="4400" dirty="0" err="1" smtClean="0"/>
              <a:t>figuras</a:t>
            </a:r>
            <a:endParaRPr lang="en-US" sz="4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1" y="5168900"/>
            <a:ext cx="10007600" cy="8547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8500" y="4845050"/>
            <a:ext cx="9728200" cy="839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602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490" y="4197511"/>
            <a:ext cx="2537710" cy="1268855"/>
          </a:xfrm>
          <a:prstGeom prst="rect">
            <a:avLst/>
          </a:prstGeom>
        </p:spPr>
      </p:pic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Cards e </a:t>
            </a:r>
            <a:r>
              <a:rPr lang="en-US" dirty="0" err="1" smtClean="0"/>
              <a:t>Gráficos</a:t>
            </a:r>
            <a:endParaRPr dirty="0"/>
          </a:p>
        </p:txBody>
      </p:sp>
      <p:sp>
        <p:nvSpPr>
          <p:cNvPr id="201" name="Shape 201"/>
          <p:cNvSpPr>
            <a:spLocks noGrp="1"/>
          </p:cNvSpPr>
          <p:nvPr>
            <p:ph type="body" sz="half" idx="1"/>
          </p:nvPr>
        </p:nvSpPr>
        <p:spPr>
          <a:xfrm>
            <a:off x="1117601" y="3661172"/>
            <a:ext cx="10058400" cy="8840391"/>
          </a:xfrm>
          <a:prstGeom prst="rect">
            <a:avLst/>
          </a:prstGeom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400" dirty="0" err="1" smtClean="0"/>
              <a:t>Escolha</a:t>
            </a:r>
            <a:r>
              <a:rPr lang="en-US" sz="4400" dirty="0" smtClean="0"/>
              <a:t> o </a:t>
            </a:r>
            <a:r>
              <a:rPr lang="en-US" sz="4400" dirty="0" err="1" smtClean="0"/>
              <a:t>tipo</a:t>
            </a:r>
            <a:r>
              <a:rPr lang="en-US" sz="4400" dirty="0" smtClean="0"/>
              <a:t> do </a:t>
            </a:r>
            <a:r>
              <a:rPr lang="en-US" sz="4400" dirty="0" err="1" smtClean="0"/>
              <a:t>gráfico</a:t>
            </a:r>
            <a:r>
              <a:rPr lang="en-US" sz="4400" dirty="0" smtClean="0"/>
              <a:t> </a:t>
            </a:r>
            <a:r>
              <a:rPr lang="en-US" sz="4400" dirty="0" err="1" smtClean="0"/>
              <a:t>conforme</a:t>
            </a:r>
            <a:r>
              <a:rPr lang="en-US" sz="4400" dirty="0" smtClean="0"/>
              <a:t> </a:t>
            </a:r>
            <a:r>
              <a:rPr lang="en-US" sz="4400" dirty="0" err="1" smtClean="0"/>
              <a:t>figura</a:t>
            </a:r>
            <a:r>
              <a:rPr lang="en-US" sz="4400" dirty="0" smtClean="0"/>
              <a:t> </a:t>
            </a:r>
            <a:r>
              <a:rPr lang="en-US" sz="4400" dirty="0" err="1" smtClean="0"/>
              <a:t>abaixo</a:t>
            </a:r>
            <a:r>
              <a:rPr lang="en-US" sz="4400" dirty="0"/>
              <a:t> </a:t>
            </a:r>
            <a:r>
              <a:rPr lang="en-US" sz="4400" dirty="0" smtClean="0"/>
              <a:t>e </a:t>
            </a:r>
            <a:r>
              <a:rPr lang="en-US" sz="4400" dirty="0" err="1" smtClean="0"/>
              <a:t>depois</a:t>
            </a:r>
            <a:r>
              <a:rPr lang="en-US" sz="4400" dirty="0" smtClean="0"/>
              <a:t> clique </a:t>
            </a:r>
            <a:r>
              <a:rPr lang="en-US" sz="4400" dirty="0" err="1" smtClean="0"/>
              <a:t>em</a:t>
            </a:r>
            <a:r>
              <a:rPr lang="en-US" sz="4400" dirty="0" smtClean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026" y="5643110"/>
            <a:ext cx="7219064" cy="7840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2663" y="6155000"/>
            <a:ext cx="7534274" cy="73281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23800" y="3834975"/>
            <a:ext cx="1219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dirty="0" smtClean="0"/>
              <a:t>O </a:t>
            </a:r>
            <a:r>
              <a:rPr lang="en-US" sz="5400" dirty="0" err="1" smtClean="0"/>
              <a:t>resultado</a:t>
            </a:r>
            <a:r>
              <a:rPr lang="en-US" sz="5400" dirty="0" smtClean="0"/>
              <a:t> final </a:t>
            </a:r>
            <a:r>
              <a:rPr lang="en-US" sz="5400" dirty="0" err="1" smtClean="0"/>
              <a:t>deve</a:t>
            </a:r>
            <a:r>
              <a:rPr lang="en-US" sz="5400" dirty="0" smtClean="0"/>
              <a:t> </a:t>
            </a:r>
            <a:r>
              <a:rPr lang="en-US" sz="5400" dirty="0" err="1" smtClean="0"/>
              <a:t>ser</a:t>
            </a:r>
            <a:r>
              <a:rPr lang="en-US" sz="5400" dirty="0" smtClean="0"/>
              <a:t> similar a </a:t>
            </a:r>
            <a:r>
              <a:rPr lang="en-US" sz="5400" dirty="0" err="1" smtClean="0"/>
              <a:t>figura</a:t>
            </a:r>
            <a:r>
              <a:rPr lang="en-US" sz="5400" dirty="0" smtClean="0"/>
              <a:t> </a:t>
            </a:r>
            <a:r>
              <a:rPr lang="en-US" sz="5400" dirty="0" err="1" smtClean="0"/>
              <a:t>abaixo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91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0124" y="-69273"/>
            <a:ext cx="24484124" cy="137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4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9942" y="0"/>
            <a:ext cx="24559928" cy="1371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670752" y="1870364"/>
            <a:ext cx="10351262" cy="6883047"/>
          </a:xfrm>
          <a:prstGeom prst="rect">
            <a:avLst/>
          </a:prstGeom>
          <a:solidFill>
            <a:schemeClr val="tx1"/>
          </a:solidFill>
        </p:spPr>
        <p:txBody>
          <a:bodyPr wrap="square" lIns="110880" tIns="55440" rIns="110880" bIns="55440" rtlCol="0">
            <a:spAutoFit/>
          </a:bodyPr>
          <a:lstStyle/>
          <a:p>
            <a:r>
              <a:rPr lang="en-US" sz="73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What’s Next?</a:t>
            </a:r>
          </a:p>
          <a:p>
            <a:endParaRPr lang="en-US" sz="4900" dirty="0">
              <a:solidFill>
                <a:schemeClr val="bg1"/>
              </a:solidFill>
            </a:endParaRPr>
          </a:p>
          <a:p>
            <a:r>
              <a:rPr lang="en-US" sz="4900" dirty="0">
                <a:solidFill>
                  <a:schemeClr val="bg1"/>
                </a:solidFill>
              </a:rPr>
              <a:t>IBM </a:t>
            </a:r>
            <a:r>
              <a:rPr lang="en-US" sz="4900" dirty="0" err="1">
                <a:solidFill>
                  <a:schemeClr val="bg1"/>
                </a:solidFill>
              </a:rPr>
              <a:t>IoT</a:t>
            </a:r>
            <a:r>
              <a:rPr lang="en-US" sz="4900" dirty="0">
                <a:solidFill>
                  <a:schemeClr val="bg1"/>
                </a:solidFill>
              </a:rPr>
              <a:t> on Internet: </a:t>
            </a:r>
            <a:r>
              <a:rPr lang="en-US" sz="4900" dirty="0" err="1">
                <a:solidFill>
                  <a:schemeClr val="accent1">
                    <a:lumMod val="75000"/>
                  </a:schemeClr>
                </a:solidFill>
                <a:hlinkClick r:id="rId3"/>
              </a:rPr>
              <a:t>internetofthings.ibmcloud.com</a:t>
            </a:r>
            <a:endParaRPr lang="en-US" sz="49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4900" dirty="0" smtClean="0">
              <a:solidFill>
                <a:schemeClr val="bg1"/>
              </a:solidFill>
            </a:endParaRPr>
          </a:p>
          <a:p>
            <a:r>
              <a:rPr lang="en-US" sz="4900" dirty="0" smtClean="0">
                <a:solidFill>
                  <a:schemeClr val="bg1"/>
                </a:solidFill>
              </a:rPr>
              <a:t>IBM </a:t>
            </a:r>
            <a:r>
              <a:rPr lang="en-US" sz="4900" dirty="0">
                <a:solidFill>
                  <a:schemeClr val="bg1"/>
                </a:solidFill>
              </a:rPr>
              <a:t>Watson IoT Platform: </a:t>
            </a:r>
          </a:p>
          <a:p>
            <a:r>
              <a:rPr lang="en-US" sz="4900" dirty="0">
                <a:solidFill>
                  <a:schemeClr val="bg1"/>
                </a:solidFill>
                <a:hlinkClick r:id="rId4"/>
              </a:rPr>
              <a:t>http://bit.ly/IoTBrazil</a:t>
            </a:r>
            <a:endParaRPr lang="en-US" sz="4900" dirty="0">
              <a:solidFill>
                <a:schemeClr val="bg1"/>
              </a:solidFill>
            </a:endParaRPr>
          </a:p>
          <a:p>
            <a:endParaRPr lang="en-US" sz="7300" dirty="0">
              <a:solidFill>
                <a:srgbClr val="00B0F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01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idx="1"/>
          </p:nvPr>
        </p:nvSpPr>
        <p:spPr>
          <a:xfrm>
            <a:off x="1689103" y="3729788"/>
            <a:ext cx="21005799" cy="8195512"/>
          </a:xfrm>
        </p:spPr>
        <p:txBody>
          <a:bodyPr anchor="t">
            <a:noAutofit/>
          </a:bodyPr>
          <a:lstStyle/>
          <a:p>
            <a:pPr lvl="1">
              <a:spcBef>
                <a:spcPts val="3999"/>
              </a:spcBef>
            </a:pPr>
            <a:r>
              <a:rPr lang="en-US" sz="4800" dirty="0">
                <a:hlinkClick r:id="rId2"/>
              </a:rPr>
              <a:t>Quickstart</a:t>
            </a:r>
            <a:r>
              <a:rPr lang="en-US" sz="4800" dirty="0"/>
              <a:t> is an open sandbox allowing developers to quickly and easily get devices connected to the Watson </a:t>
            </a:r>
            <a:r>
              <a:rPr lang="en-US" sz="4800" dirty="0" err="1"/>
              <a:t>IoT</a:t>
            </a:r>
            <a:r>
              <a:rPr lang="en-US" sz="4800" dirty="0"/>
              <a:t> platform with registration required</a:t>
            </a:r>
          </a:p>
          <a:p>
            <a:pPr lvl="1">
              <a:spcBef>
                <a:spcPts val="3999"/>
              </a:spcBef>
            </a:pPr>
            <a:r>
              <a:rPr lang="en-US" sz="4800" dirty="0"/>
              <a:t>Any device that can run an MQTT client can be connected to </a:t>
            </a:r>
            <a:r>
              <a:rPr lang="en-US" sz="4800" dirty="0" err="1"/>
              <a:t>Quickstart</a:t>
            </a:r>
            <a:r>
              <a:rPr lang="en-US" sz="4800" dirty="0"/>
              <a:t> within </a:t>
            </a:r>
            <a:r>
              <a:rPr lang="en-US" sz="4800" dirty="0" smtClean="0"/>
              <a:t>minimum </a:t>
            </a:r>
            <a:r>
              <a:rPr lang="en-US" sz="4800" dirty="0"/>
              <a:t>fuss, </a:t>
            </a:r>
            <a:r>
              <a:rPr lang="en-US" sz="4800" dirty="0">
                <a:hlinkClick r:id="rId3"/>
              </a:rPr>
              <a:t>DeveloperWorks Recipes</a:t>
            </a:r>
            <a:r>
              <a:rPr lang="en-US" sz="4800" dirty="0"/>
              <a:t> features dozens of community produced tutorials for connecting different devices to the service</a:t>
            </a:r>
          </a:p>
          <a:p>
            <a:pPr lvl="1">
              <a:spcBef>
                <a:spcPts val="3999"/>
              </a:spcBef>
            </a:pPr>
            <a:r>
              <a:rPr lang="en-US" sz="4800" b="1" dirty="0"/>
              <a:t>Simulated Device</a:t>
            </a:r>
          </a:p>
          <a:p>
            <a:pPr lvl="1">
              <a:spcBef>
                <a:spcPts val="3999"/>
              </a:spcBef>
            </a:pPr>
            <a:r>
              <a:rPr lang="en-US" sz="4800" dirty="0">
                <a:hlinkClick r:id="rId4"/>
              </a:rPr>
              <a:t>http://</a:t>
            </a:r>
            <a:r>
              <a:rPr lang="en-US" sz="4800" dirty="0" smtClean="0">
                <a:hlinkClick r:id="rId4"/>
              </a:rPr>
              <a:t>quickstart.internetofthings.ibmcloud.com/iotsensor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4" name="Rubrik 3"/>
          <p:cNvSpPr>
            <a:spLocks noGrp="1"/>
          </p:cNvSpPr>
          <p:nvPr>
            <p:ph type="title" idx="4294967295"/>
          </p:nvPr>
        </p:nvSpPr>
        <p:spPr>
          <a:xfrm>
            <a:off x="1765972" y="1979152"/>
            <a:ext cx="21005799" cy="1306513"/>
          </a:xfrm>
        </p:spPr>
        <p:txBody>
          <a:bodyPr>
            <a:normAutofit/>
          </a:bodyPr>
          <a:lstStyle/>
          <a:p>
            <a:pPr marL="353964"/>
            <a:r>
              <a:rPr lang="en-US" sz="6500" dirty="0" err="1" smtClean="0">
                <a:solidFill>
                  <a:schemeClr val="accent1"/>
                </a:solidFill>
              </a:rPr>
              <a:t>Demonstração</a:t>
            </a:r>
            <a:r>
              <a:rPr lang="en-US" sz="6500" dirty="0" smtClean="0">
                <a:solidFill>
                  <a:schemeClr val="accent1"/>
                </a:solidFill>
              </a:rPr>
              <a:t>: </a:t>
            </a:r>
            <a:r>
              <a:rPr lang="en-US" sz="6500" dirty="0" err="1" smtClean="0">
                <a:solidFill>
                  <a:schemeClr val="accent1"/>
                </a:solidFill>
              </a:rPr>
              <a:t>Quickstart</a:t>
            </a:r>
            <a:endParaRPr lang="en-US" sz="6100" dirty="0">
              <a:solidFill>
                <a:schemeClr val="accent1"/>
              </a:solidFill>
            </a:endParaRPr>
          </a:p>
        </p:txBody>
      </p:sp>
      <p:cxnSp>
        <p:nvCxnSpPr>
          <p:cNvPr id="12" name="Rak 11"/>
          <p:cNvCxnSpPr/>
          <p:nvPr/>
        </p:nvCxnSpPr>
        <p:spPr>
          <a:xfrm>
            <a:off x="1765971" y="1979089"/>
            <a:ext cx="0" cy="1306576"/>
          </a:xfrm>
          <a:prstGeom prst="lin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67542" y="8799542"/>
            <a:ext cx="4916458" cy="491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882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76078" y="1849534"/>
            <a:ext cx="150318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quickstart.internetofthings.ibmcloud.com</a:t>
            </a:r>
            <a:r>
              <a:rPr lang="en-US" dirty="0"/>
              <a:t>/#/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0" y="3376342"/>
            <a:ext cx="16662400" cy="95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5972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idx="1"/>
          </p:nvPr>
        </p:nvSpPr>
        <p:spPr>
          <a:xfrm>
            <a:off x="1689103" y="3729788"/>
            <a:ext cx="21005799" cy="8195512"/>
          </a:xfrm>
        </p:spPr>
        <p:txBody>
          <a:bodyPr anchor="t">
            <a:noAutofit/>
          </a:bodyPr>
          <a:lstStyle/>
          <a:p>
            <a:pPr lvl="1">
              <a:spcBef>
                <a:spcPts val="3999"/>
              </a:spcBef>
            </a:pPr>
            <a:r>
              <a:rPr lang="en-US" sz="4400" dirty="0">
                <a:solidFill>
                  <a:schemeClr val="tx1"/>
                </a:solidFill>
                <a:hlinkClick r:id="rId2"/>
              </a:rPr>
              <a:t>https://docs.internetofthings.ibmcloud.com/getting_started/concepts.html</a:t>
            </a:r>
            <a:endParaRPr lang="en-US" sz="4400" dirty="0">
              <a:solidFill>
                <a:schemeClr val="tx1"/>
              </a:solidFill>
            </a:endParaRPr>
          </a:p>
          <a:p>
            <a:pPr lvl="1">
              <a:spcBef>
                <a:spcPts val="3999"/>
              </a:spcBef>
            </a:pPr>
            <a:r>
              <a:rPr lang="en-US" sz="4400" b="1" dirty="0">
                <a:hlinkClick r:id="rId3"/>
              </a:rPr>
              <a:t>https://www.youtube.com/watch?v=8Q7039Vz1Gg</a:t>
            </a:r>
            <a:r>
              <a:rPr lang="en-US" sz="4400" dirty="0"/>
              <a:t>  </a:t>
            </a:r>
          </a:p>
          <a:p>
            <a:pPr lvl="1">
              <a:spcBef>
                <a:spcPts val="3999"/>
              </a:spcBef>
            </a:pPr>
            <a:r>
              <a:rPr lang="en-US" sz="4400" dirty="0">
                <a:solidFill>
                  <a:schemeClr val="tx1"/>
                </a:solidFill>
                <a:hlinkClick r:id="rId4"/>
              </a:rPr>
              <a:t>https://www.coursera.org/learn/developer-iot</a:t>
            </a:r>
            <a:endParaRPr lang="en-US" sz="4400" dirty="0">
              <a:solidFill>
                <a:schemeClr val="tx1"/>
              </a:solidFill>
            </a:endParaRPr>
          </a:p>
          <a:p>
            <a:pPr lvl="1">
              <a:spcBef>
                <a:spcPts val="3999"/>
              </a:spcBef>
            </a:pPr>
            <a:r>
              <a:rPr lang="en-US" sz="4400" dirty="0">
                <a:solidFill>
                  <a:schemeClr val="tx1"/>
                </a:solidFill>
                <a:hlinkClick r:id="rId5"/>
              </a:rPr>
              <a:t>https://media.readthedocs.org/pdf/iotf/latest/</a:t>
            </a:r>
            <a:r>
              <a:rPr lang="en-US" sz="4400" dirty="0" smtClean="0">
                <a:solidFill>
                  <a:schemeClr val="tx1"/>
                </a:solidFill>
                <a:hlinkClick r:id="rId5"/>
              </a:rPr>
              <a:t>iotf.pdf</a:t>
            </a:r>
            <a:endParaRPr lang="en-US" sz="4400" dirty="0" smtClean="0">
              <a:solidFill>
                <a:schemeClr val="tx1"/>
              </a:solidFill>
            </a:endParaRPr>
          </a:p>
          <a:p>
            <a:pPr lvl="1">
              <a:spcBef>
                <a:spcPts val="3999"/>
              </a:spcBef>
            </a:pPr>
            <a:r>
              <a:rPr lang="en-US" sz="4400" dirty="0">
                <a:solidFill>
                  <a:schemeClr val="tx1"/>
                </a:solidFill>
                <a:hlinkClick r:id="rId6"/>
              </a:rPr>
              <a:t>https://</a:t>
            </a:r>
            <a:r>
              <a:rPr lang="en-US" sz="4400" dirty="0" smtClean="0">
                <a:solidFill>
                  <a:schemeClr val="tx1"/>
                </a:solidFill>
                <a:hlinkClick r:id="rId6"/>
              </a:rPr>
              <a:t>www.iot-academy.info/</a:t>
            </a:r>
          </a:p>
        </p:txBody>
      </p:sp>
      <p:sp>
        <p:nvSpPr>
          <p:cNvPr id="4" name="Rubrik 3"/>
          <p:cNvSpPr>
            <a:spLocks noGrp="1"/>
          </p:cNvSpPr>
          <p:nvPr>
            <p:ph type="title" idx="4294967295"/>
          </p:nvPr>
        </p:nvSpPr>
        <p:spPr>
          <a:xfrm>
            <a:off x="1765972" y="1979152"/>
            <a:ext cx="21005799" cy="1306513"/>
          </a:xfrm>
        </p:spPr>
        <p:txBody>
          <a:bodyPr>
            <a:normAutofit/>
          </a:bodyPr>
          <a:lstStyle/>
          <a:p>
            <a:pPr marL="353964"/>
            <a:r>
              <a:rPr lang="en-US" sz="6500" dirty="0" smtClean="0">
                <a:solidFill>
                  <a:schemeClr val="accent1"/>
                </a:solidFill>
              </a:rPr>
              <a:t>Reference Material</a:t>
            </a:r>
            <a:endParaRPr lang="en-US" sz="6100" dirty="0">
              <a:solidFill>
                <a:schemeClr val="accent1"/>
              </a:solidFill>
            </a:endParaRPr>
          </a:p>
        </p:txBody>
      </p:sp>
      <p:cxnSp>
        <p:nvCxnSpPr>
          <p:cNvPr id="12" name="Rak 11"/>
          <p:cNvCxnSpPr/>
          <p:nvPr/>
        </p:nvCxnSpPr>
        <p:spPr>
          <a:xfrm>
            <a:off x="1765971" y="1979089"/>
            <a:ext cx="0" cy="1306576"/>
          </a:xfrm>
          <a:prstGeom prst="lin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Shape 123"/>
          <p:cNvSpPr/>
          <p:nvPr/>
        </p:nvSpPr>
        <p:spPr>
          <a:xfrm>
            <a:off x="943580" y="13180070"/>
            <a:ext cx="4343069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57143" marR="57143" algn="l" defTabSz="1282521">
              <a:buClr>
                <a:srgbClr val="A9A9A9"/>
              </a:buClr>
              <a:defRPr sz="1400" spc="-28">
                <a:uFill>
                  <a:solidFill>
                    <a:srgbClr val="7A7A7A"/>
                  </a:solidFill>
                </a:uFill>
                <a:latin typeface="HelvNeue Light Italic for IBM"/>
                <a:ea typeface="HelvNeue Light Italic for IBM"/>
                <a:cs typeface="HelvNeue Light Italic for IBM"/>
                <a:sym typeface="HelvNeue Light Italic for IBM"/>
              </a:defRPr>
            </a:pPr>
            <a:r>
              <a:rPr lang="en-US" sz="1300" spc="-29" dirty="0">
                <a:uFill>
                  <a:solidFill>
                    <a:srgbClr val="6F6F6F"/>
                  </a:solidFill>
                </a:uFill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IBM</a:t>
            </a:r>
            <a:r>
              <a:rPr lang="en-US" sz="1300" spc="-29" dirty="0">
                <a:uFill>
                  <a:solidFill>
                    <a:srgbClr val="6F6F6F"/>
                  </a:solidFill>
                </a:uFill>
                <a:latin typeface="Lubalin Demi for IBM"/>
                <a:ea typeface="Lubalin Demi for IBM"/>
                <a:cs typeface="Lubalin Demi for IBM"/>
                <a:sym typeface="Lubalin Demi for IBM"/>
              </a:rPr>
              <a:t> </a:t>
            </a:r>
            <a:r>
              <a:rPr lang="en-US" sz="1300" spc="-29" dirty="0">
                <a:uFill>
                  <a:solidFill>
                    <a:srgbClr val="6F6F6F"/>
                  </a:solidFill>
                </a:uFill>
                <a:latin typeface="HelvNeue Bold for IBM"/>
                <a:ea typeface="HelvNeue Bold for IBM"/>
                <a:cs typeface="HelvNeue Bold for IBM"/>
                <a:sym typeface="HelvNeue Bold for IBM"/>
              </a:rPr>
              <a:t>Confidential  </a:t>
            </a:r>
            <a:r>
              <a:rPr lang="en-US" sz="1300" spc="-29" dirty="0">
                <a:uFill>
                  <a:solidFill>
                    <a:srgbClr val="7A7A7A"/>
                  </a:solidFill>
                </a:uFill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::  </a:t>
            </a:r>
            <a:r>
              <a:rPr lang="en-US" sz="1300" spc="-29" dirty="0">
                <a:uFill>
                  <a:solidFill>
                    <a:srgbClr val="6F6F6F"/>
                  </a:solidFill>
                </a:uFill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IBM</a:t>
            </a:r>
            <a:r>
              <a:rPr lang="en-US" sz="1300" spc="-29" dirty="0">
                <a:uFill>
                  <a:solidFill>
                    <a:srgbClr val="6F6F6F"/>
                  </a:solidFill>
                </a:uFill>
                <a:latin typeface="Lubalin Demi for IBM"/>
                <a:ea typeface="Lubalin Demi for IBM"/>
                <a:cs typeface="Lubalin Demi for IBM"/>
                <a:sym typeface="Lubalin Demi for IBM"/>
              </a:rPr>
              <a:t> </a:t>
            </a:r>
            <a:r>
              <a:rPr lang="en-US" sz="1300" spc="-29" dirty="0">
                <a:uFill>
                  <a:solidFill>
                    <a:srgbClr val="6F6F6F"/>
                  </a:solidFill>
                </a:uFill>
                <a:latin typeface="HelvNeue Bold for IBM"/>
                <a:ea typeface="HelvNeue Bold for IBM"/>
                <a:cs typeface="HelvNeue Bold for IBM"/>
                <a:sym typeface="HelvNeue Bold for IBM"/>
              </a:rPr>
              <a:t>Design </a:t>
            </a:r>
            <a:r>
              <a:rPr lang="en-US" sz="1300" spc="-29" dirty="0">
                <a:uFill>
                  <a:solidFill>
                    <a:srgbClr val="7A7A7A"/>
                  </a:solidFill>
                </a:uFill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  ::  ©2016 IBM Corporation  </a:t>
            </a:r>
          </a:p>
        </p:txBody>
      </p:sp>
    </p:spTree>
    <p:extLst>
      <p:ext uri="{BB962C8B-B14F-4D97-AF65-F5344CB8AC3E}">
        <p14:creationId xmlns:p14="http://schemas.microsoft.com/office/powerpoint/2010/main" val="32570628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idx="1"/>
          </p:nvPr>
        </p:nvSpPr>
        <p:spPr>
          <a:xfrm>
            <a:off x="1689103" y="3729788"/>
            <a:ext cx="21005799" cy="8195512"/>
          </a:xfrm>
        </p:spPr>
        <p:txBody>
          <a:bodyPr anchor="t">
            <a:noAutofit/>
          </a:bodyPr>
          <a:lstStyle/>
          <a:p>
            <a:pPr lvl="1">
              <a:spcBef>
                <a:spcPts val="3999"/>
              </a:spcBef>
            </a:pPr>
            <a:r>
              <a:rPr lang="en-US" sz="4000" dirty="0"/>
              <a:t>When you register with the Watson </a:t>
            </a:r>
            <a:r>
              <a:rPr lang="en-US" sz="4000" dirty="0" err="1"/>
              <a:t>IoT</a:t>
            </a:r>
            <a:r>
              <a:rPr lang="en-US" sz="4000" dirty="0"/>
              <a:t> platform you are given an organization ID, this is a unique 6 character identifier for your account.</a:t>
            </a:r>
            <a:endParaRPr lang="en-US" sz="4000" dirty="0">
              <a:solidFill>
                <a:schemeClr val="tx1"/>
              </a:solidFill>
            </a:endParaRPr>
          </a:p>
          <a:p>
            <a:pPr lvl="1">
              <a:spcBef>
                <a:spcPts val="3999"/>
              </a:spcBef>
            </a:pPr>
            <a:r>
              <a:rPr lang="en-US" sz="4000" b="1" dirty="0"/>
              <a:t>Organizations</a:t>
            </a:r>
            <a:r>
              <a:rPr lang="en-US" sz="4000" dirty="0"/>
              <a:t> ensure your data is only accessible from your devices and application</a:t>
            </a:r>
          </a:p>
          <a:p>
            <a:pPr lvl="1">
              <a:spcBef>
                <a:spcPts val="3999"/>
              </a:spcBef>
            </a:pPr>
            <a:r>
              <a:rPr lang="en-US" sz="4000" dirty="0"/>
              <a:t>Once registered, devices and API keys are bound to a single organization</a:t>
            </a:r>
          </a:p>
          <a:p>
            <a:pPr lvl="1">
              <a:spcBef>
                <a:spcPts val="3999"/>
              </a:spcBef>
            </a:pPr>
            <a:r>
              <a:rPr lang="en-US" sz="4000" dirty="0"/>
              <a:t>For your security it is impossible for cross-organization communication within the Watson </a:t>
            </a:r>
            <a:r>
              <a:rPr lang="en-US" sz="4000" dirty="0" err="1"/>
              <a:t>IoT</a:t>
            </a:r>
            <a:r>
              <a:rPr lang="en-US" sz="4000" dirty="0"/>
              <a:t> platform eco-system, intentional or otherwise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Rubrik 3"/>
          <p:cNvSpPr>
            <a:spLocks noGrp="1"/>
          </p:cNvSpPr>
          <p:nvPr>
            <p:ph type="title" idx="4294967295"/>
          </p:nvPr>
        </p:nvSpPr>
        <p:spPr>
          <a:xfrm>
            <a:off x="1765972" y="1979152"/>
            <a:ext cx="21005799" cy="1306513"/>
          </a:xfrm>
        </p:spPr>
        <p:txBody>
          <a:bodyPr>
            <a:normAutofit/>
          </a:bodyPr>
          <a:lstStyle/>
          <a:p>
            <a:pPr marL="353964"/>
            <a:r>
              <a:rPr lang="en-US" sz="6500" dirty="0">
                <a:solidFill>
                  <a:schemeClr val="accent1"/>
                </a:solidFill>
              </a:rPr>
              <a:t>Concepts – Organizations</a:t>
            </a:r>
            <a:endParaRPr lang="en-US" sz="6100" dirty="0">
              <a:solidFill>
                <a:schemeClr val="accent1"/>
              </a:solidFill>
            </a:endParaRPr>
          </a:p>
        </p:txBody>
      </p:sp>
      <p:cxnSp>
        <p:nvCxnSpPr>
          <p:cNvPr id="12" name="Rak 11"/>
          <p:cNvCxnSpPr/>
          <p:nvPr/>
        </p:nvCxnSpPr>
        <p:spPr>
          <a:xfrm>
            <a:off x="1765971" y="1979089"/>
            <a:ext cx="0" cy="1306576"/>
          </a:xfrm>
          <a:prstGeom prst="lin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1407315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idx="1"/>
          </p:nvPr>
        </p:nvSpPr>
        <p:spPr>
          <a:xfrm>
            <a:off x="1689103" y="3729788"/>
            <a:ext cx="21005799" cy="8195512"/>
          </a:xfrm>
        </p:spPr>
        <p:txBody>
          <a:bodyPr anchor="t">
            <a:noAutofit/>
          </a:bodyPr>
          <a:lstStyle/>
          <a:p>
            <a:pPr lvl="1">
              <a:spcBef>
                <a:spcPts val="3999"/>
              </a:spcBef>
            </a:pPr>
            <a:r>
              <a:rPr lang="en-US" sz="4000" dirty="0"/>
              <a:t>A device can be anything that has a connection to the internet and has data it wants to get into the cloud.</a:t>
            </a:r>
            <a:endParaRPr lang="en-US" sz="4000" dirty="0">
              <a:solidFill>
                <a:schemeClr val="tx1"/>
              </a:solidFill>
            </a:endParaRPr>
          </a:p>
          <a:p>
            <a:pPr lvl="1">
              <a:spcBef>
                <a:spcPts val="3999"/>
              </a:spcBef>
            </a:pPr>
            <a:r>
              <a:rPr lang="en-US" sz="4000" dirty="0"/>
              <a:t>A device is not able to directly interact with other devices.</a:t>
            </a:r>
          </a:p>
          <a:p>
            <a:pPr lvl="1">
              <a:spcBef>
                <a:spcPts val="3999"/>
              </a:spcBef>
            </a:pPr>
            <a:r>
              <a:rPr lang="en-US" sz="4000" dirty="0"/>
              <a:t>Devices are able to accept commands from applications.</a:t>
            </a:r>
          </a:p>
          <a:p>
            <a:pPr lvl="1">
              <a:spcBef>
                <a:spcPts val="3999"/>
              </a:spcBef>
            </a:pPr>
            <a:r>
              <a:rPr lang="en-US" sz="4000" dirty="0"/>
              <a:t>Devices uniquely identify themselves to the Watson </a:t>
            </a:r>
            <a:r>
              <a:rPr lang="en-US" sz="4000" dirty="0" err="1"/>
              <a:t>IoT</a:t>
            </a:r>
            <a:r>
              <a:rPr lang="en-US" sz="4000" dirty="0"/>
              <a:t> platform with an authentication token that will only be accepted for that device.</a:t>
            </a:r>
          </a:p>
          <a:p>
            <a:pPr lvl="1">
              <a:spcBef>
                <a:spcPts val="3999"/>
              </a:spcBef>
            </a:pPr>
            <a:r>
              <a:rPr lang="en-US" sz="4000" dirty="0"/>
              <a:t>Devices must be registered before they can connect to the Watson </a:t>
            </a:r>
            <a:r>
              <a:rPr lang="en-US" sz="4000" dirty="0" err="1"/>
              <a:t>IoT</a:t>
            </a:r>
            <a:r>
              <a:rPr lang="en-US" sz="4000" dirty="0"/>
              <a:t> platform.</a:t>
            </a:r>
          </a:p>
          <a:p>
            <a:pPr lvl="1">
              <a:spcBef>
                <a:spcPts val="3999"/>
              </a:spcBef>
            </a:pPr>
            <a:r>
              <a:rPr lang="en-US" sz="4000" dirty="0">
                <a:solidFill>
                  <a:schemeClr val="tx1"/>
                </a:solidFill>
              </a:rPr>
              <a:t>Devices are divided into </a:t>
            </a:r>
            <a:r>
              <a:rPr lang="en-US" sz="4000" b="1" dirty="0"/>
              <a:t>Managed and Unmanaged Devices</a:t>
            </a:r>
          </a:p>
          <a:p>
            <a:pPr lvl="1">
              <a:spcBef>
                <a:spcPts val="3999"/>
              </a:spcBef>
            </a:pPr>
            <a:endParaRPr lang="en-US" sz="4000" dirty="0">
              <a:solidFill>
                <a:schemeClr val="tx1"/>
              </a:solidFill>
            </a:endParaRPr>
          </a:p>
          <a:p>
            <a:pPr lvl="1">
              <a:spcBef>
                <a:spcPts val="3999"/>
              </a:spcBef>
            </a:pP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Rubrik 3"/>
          <p:cNvSpPr>
            <a:spLocks noGrp="1"/>
          </p:cNvSpPr>
          <p:nvPr>
            <p:ph type="title" idx="4294967295"/>
          </p:nvPr>
        </p:nvSpPr>
        <p:spPr>
          <a:xfrm>
            <a:off x="1765972" y="1979152"/>
            <a:ext cx="21005799" cy="1306513"/>
          </a:xfrm>
        </p:spPr>
        <p:txBody>
          <a:bodyPr>
            <a:normAutofit/>
          </a:bodyPr>
          <a:lstStyle/>
          <a:p>
            <a:pPr marL="353964"/>
            <a:r>
              <a:rPr lang="en-US" sz="6500" dirty="0">
                <a:solidFill>
                  <a:schemeClr val="accent1"/>
                </a:solidFill>
              </a:rPr>
              <a:t>Concepts – Devices</a:t>
            </a:r>
            <a:endParaRPr lang="en-US" sz="6100" dirty="0">
              <a:solidFill>
                <a:schemeClr val="accent1"/>
              </a:solidFill>
            </a:endParaRPr>
          </a:p>
        </p:txBody>
      </p:sp>
      <p:cxnSp>
        <p:nvCxnSpPr>
          <p:cNvPr id="12" name="Rak 11"/>
          <p:cNvCxnSpPr/>
          <p:nvPr/>
        </p:nvCxnSpPr>
        <p:spPr>
          <a:xfrm>
            <a:off x="1765971" y="1979089"/>
            <a:ext cx="0" cy="1306576"/>
          </a:xfrm>
          <a:prstGeom prst="lin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890810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idx="1"/>
          </p:nvPr>
        </p:nvSpPr>
        <p:spPr>
          <a:xfrm>
            <a:off x="1689103" y="3729788"/>
            <a:ext cx="21005799" cy="8195512"/>
          </a:xfrm>
        </p:spPr>
        <p:txBody>
          <a:bodyPr anchor="t">
            <a:noAutofit/>
          </a:bodyPr>
          <a:lstStyle/>
          <a:p>
            <a:r>
              <a:rPr lang="en-US" sz="4400" dirty="0"/>
              <a:t>An application is anything that has a connection to the internet and wants to interact with data from devices and/or control the </a:t>
            </a:r>
            <a:r>
              <a:rPr lang="en-US" sz="4400" dirty="0" smtClean="0"/>
              <a:t>behavior </a:t>
            </a:r>
            <a:r>
              <a:rPr lang="en-US" sz="4400" dirty="0"/>
              <a:t>of those devices in some manner.</a:t>
            </a:r>
          </a:p>
          <a:p>
            <a:r>
              <a:rPr lang="en-US" sz="4400" dirty="0"/>
              <a:t>Applications identify themselves to the Watson </a:t>
            </a:r>
            <a:r>
              <a:rPr lang="en-US" sz="4400" dirty="0" err="1"/>
              <a:t>IoT</a:t>
            </a:r>
            <a:r>
              <a:rPr lang="en-US" sz="4400" dirty="0"/>
              <a:t> platform with an API key and a unique application ID.</a:t>
            </a:r>
          </a:p>
          <a:p>
            <a:r>
              <a:rPr lang="en-US" sz="4400" dirty="0"/>
              <a:t>Applications do not need to be registered before they can connect to the Watson </a:t>
            </a:r>
            <a:r>
              <a:rPr lang="en-US" sz="4400" dirty="0" err="1"/>
              <a:t>IoT</a:t>
            </a:r>
            <a:r>
              <a:rPr lang="en-US" sz="4400" dirty="0"/>
              <a:t> platform, however they must present a valid API key that has previously been registered.</a:t>
            </a:r>
          </a:p>
        </p:txBody>
      </p:sp>
      <p:sp>
        <p:nvSpPr>
          <p:cNvPr id="4" name="Rubrik 3"/>
          <p:cNvSpPr>
            <a:spLocks noGrp="1"/>
          </p:cNvSpPr>
          <p:nvPr>
            <p:ph type="title" idx="4294967295"/>
          </p:nvPr>
        </p:nvSpPr>
        <p:spPr>
          <a:xfrm>
            <a:off x="1765972" y="1979089"/>
            <a:ext cx="21005799" cy="1306513"/>
          </a:xfrm>
        </p:spPr>
        <p:txBody>
          <a:bodyPr>
            <a:normAutofit/>
          </a:bodyPr>
          <a:lstStyle/>
          <a:p>
            <a:pPr marL="353964"/>
            <a:r>
              <a:rPr lang="en-US" sz="6500" dirty="0">
                <a:solidFill>
                  <a:schemeClr val="accent1"/>
                </a:solidFill>
              </a:rPr>
              <a:t>Concepts – Applications</a:t>
            </a:r>
            <a:endParaRPr lang="en-US" sz="6100" dirty="0">
              <a:solidFill>
                <a:schemeClr val="accent1"/>
              </a:solidFill>
            </a:endParaRPr>
          </a:p>
        </p:txBody>
      </p:sp>
      <p:cxnSp>
        <p:nvCxnSpPr>
          <p:cNvPr id="12" name="Rak 11"/>
          <p:cNvCxnSpPr/>
          <p:nvPr/>
        </p:nvCxnSpPr>
        <p:spPr>
          <a:xfrm>
            <a:off x="1765971" y="1979089"/>
            <a:ext cx="0" cy="1306576"/>
          </a:xfrm>
          <a:prstGeom prst="lin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62310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idx="1"/>
          </p:nvPr>
        </p:nvSpPr>
        <p:spPr>
          <a:xfrm>
            <a:off x="1689103" y="3729788"/>
            <a:ext cx="21005799" cy="8195512"/>
          </a:xfrm>
        </p:spPr>
        <p:txBody>
          <a:bodyPr anchor="t">
            <a:noAutofit/>
          </a:bodyPr>
          <a:lstStyle/>
          <a:p>
            <a:pPr lvl="1">
              <a:spcBef>
                <a:spcPts val="3999"/>
              </a:spcBef>
            </a:pPr>
            <a:r>
              <a:rPr lang="en-US" sz="4000" dirty="0" smtClean="0"/>
              <a:t>O </a:t>
            </a:r>
            <a:r>
              <a:rPr lang="en-US" sz="4000" dirty="0" err="1" smtClean="0"/>
              <a:t>protocolo</a:t>
            </a:r>
            <a:r>
              <a:rPr lang="en-US" sz="4000" dirty="0" smtClean="0"/>
              <a:t> MQTT </a:t>
            </a:r>
            <a:r>
              <a:rPr lang="en-US" sz="4000" dirty="0" err="1" smtClean="0"/>
              <a:t>é</a:t>
            </a:r>
            <a:r>
              <a:rPr lang="en-US" sz="4000" dirty="0" smtClean="0"/>
              <a:t> principal canal de </a:t>
            </a:r>
            <a:r>
              <a:rPr lang="en-US" sz="4000" dirty="0" err="1" smtClean="0"/>
              <a:t>comunicação</a:t>
            </a:r>
            <a:r>
              <a:rPr lang="en-US" sz="4000" dirty="0" smtClean="0"/>
              <a:t> </a:t>
            </a:r>
            <a:r>
              <a:rPr lang="en-US" sz="4000" dirty="0" err="1" smtClean="0"/>
              <a:t>utilizado</a:t>
            </a:r>
            <a:r>
              <a:rPr lang="en-US" sz="4000" dirty="0" smtClean="0"/>
              <a:t> </a:t>
            </a:r>
            <a:r>
              <a:rPr lang="en-US" sz="4000" dirty="0" err="1" smtClean="0"/>
              <a:t>por</a:t>
            </a:r>
            <a:r>
              <a:rPr lang="en-US" sz="4000" dirty="0" smtClean="0"/>
              <a:t> </a:t>
            </a:r>
            <a:r>
              <a:rPr lang="en-US" sz="4000" dirty="0" err="1" smtClean="0"/>
              <a:t>dispositivos</a:t>
            </a:r>
            <a:r>
              <a:rPr lang="en-US" sz="4000" dirty="0" smtClean="0"/>
              <a:t> para se </a:t>
            </a:r>
            <a:r>
              <a:rPr lang="en-US" sz="4000" dirty="0" err="1" smtClean="0"/>
              <a:t>conectarem</a:t>
            </a:r>
            <a:r>
              <a:rPr lang="en-US" sz="4000" dirty="0" smtClean="0"/>
              <a:t> com o IBM </a:t>
            </a:r>
            <a:r>
              <a:rPr lang="en-US" sz="4000" dirty="0"/>
              <a:t>Watson IoT </a:t>
            </a:r>
            <a:r>
              <a:rPr lang="en-US" sz="4000" dirty="0" smtClean="0"/>
              <a:t>platform</a:t>
            </a:r>
            <a:endParaRPr lang="en-US" sz="4000" dirty="0"/>
          </a:p>
          <a:p>
            <a:pPr lvl="1">
              <a:spcBef>
                <a:spcPts val="3999"/>
              </a:spcBef>
            </a:pPr>
            <a:r>
              <a:rPr lang="en-US" sz="4000" dirty="0" err="1" smtClean="0"/>
              <a:t>Esse</a:t>
            </a:r>
            <a:r>
              <a:rPr lang="en-US" sz="4000" dirty="0" smtClean="0"/>
              <a:t> </a:t>
            </a:r>
            <a:r>
              <a:rPr lang="en-US" sz="4000" dirty="0" err="1" smtClean="0"/>
              <a:t>protocolo</a:t>
            </a:r>
            <a:r>
              <a:rPr lang="en-US" sz="4000" dirty="0" smtClean="0"/>
              <a:t> </a:t>
            </a:r>
            <a:r>
              <a:rPr lang="en-US" sz="4000" dirty="0" err="1" smtClean="0"/>
              <a:t>foi</a:t>
            </a:r>
            <a:r>
              <a:rPr lang="en-US" sz="4000" dirty="0" smtClean="0"/>
              <a:t> </a:t>
            </a:r>
            <a:r>
              <a:rPr lang="en-US" sz="4000" dirty="0" err="1" smtClean="0"/>
              <a:t>projetado</a:t>
            </a:r>
            <a:r>
              <a:rPr lang="en-US" sz="4000" dirty="0" smtClean="0"/>
              <a:t> para </a:t>
            </a:r>
            <a:r>
              <a:rPr lang="en-US" sz="4000" dirty="0" err="1" smtClean="0"/>
              <a:t>troca</a:t>
            </a:r>
            <a:r>
              <a:rPr lang="en-US" sz="4000" dirty="0" smtClean="0"/>
              <a:t> </a:t>
            </a:r>
            <a:r>
              <a:rPr lang="en-US" sz="4000" dirty="0" err="1" smtClean="0"/>
              <a:t>eficiente</a:t>
            </a:r>
            <a:r>
              <a:rPr lang="en-US" sz="4000" dirty="0" smtClean="0"/>
              <a:t> de dados </a:t>
            </a:r>
            <a:r>
              <a:rPr lang="en-US" sz="4000" dirty="0" err="1" smtClean="0"/>
              <a:t>em</a:t>
            </a:r>
            <a:r>
              <a:rPr lang="en-US" sz="4000" dirty="0" smtClean="0"/>
              <a:t> tempo real para </a:t>
            </a:r>
            <a:r>
              <a:rPr lang="en-US" sz="4000" dirty="0" err="1" smtClean="0"/>
              <a:t>sensores</a:t>
            </a:r>
            <a:r>
              <a:rPr lang="en-US" sz="4000" dirty="0" smtClean="0"/>
              <a:t> e </a:t>
            </a:r>
            <a:r>
              <a:rPr lang="en-US" sz="4000" dirty="0" err="1" smtClean="0"/>
              <a:t>dispositivos</a:t>
            </a:r>
            <a:r>
              <a:rPr lang="en-US" sz="4000" dirty="0" smtClean="0"/>
              <a:t> </a:t>
            </a:r>
            <a:r>
              <a:rPr lang="en-US" sz="4000" dirty="0" err="1" smtClean="0"/>
              <a:t>móveis</a:t>
            </a:r>
            <a:endParaRPr lang="en-US" sz="4000" dirty="0" smtClean="0"/>
          </a:p>
          <a:p>
            <a:pPr lvl="1">
              <a:spcBef>
                <a:spcPts val="3999"/>
              </a:spcBef>
            </a:pPr>
            <a:r>
              <a:rPr lang="en-US" sz="4000" dirty="0" smtClean="0"/>
              <a:t>MQTT </a:t>
            </a:r>
            <a:r>
              <a:rPr lang="en-US" sz="4000" dirty="0" err="1" smtClean="0"/>
              <a:t>roda</a:t>
            </a:r>
            <a:r>
              <a:rPr lang="en-US" sz="4000" dirty="0" smtClean="0"/>
              <a:t> </a:t>
            </a:r>
            <a:r>
              <a:rPr lang="en-US" sz="4000" dirty="0" err="1" smtClean="0"/>
              <a:t>sobre</a:t>
            </a:r>
            <a:r>
              <a:rPr lang="en-US" sz="4000" dirty="0" smtClean="0"/>
              <a:t> TCP/IP</a:t>
            </a:r>
          </a:p>
          <a:p>
            <a:pPr marL="634943" lvl="1" indent="0">
              <a:spcBef>
                <a:spcPts val="3999"/>
              </a:spcBef>
              <a:buNone/>
            </a:pPr>
            <a:r>
              <a:rPr lang="en-US" sz="4000" dirty="0" smtClean="0">
                <a:solidFill>
                  <a:schemeClr val="tx1"/>
                </a:solidFill>
              </a:rPr>
              <a:t>Message Payload</a:t>
            </a:r>
          </a:p>
          <a:p>
            <a:pPr lvl="2">
              <a:spcBef>
                <a:spcPts val="3999"/>
              </a:spcBef>
            </a:pPr>
            <a:r>
              <a:rPr lang="en-US" sz="4000" dirty="0" smtClean="0"/>
              <a:t>A Watson IoT platform </a:t>
            </a:r>
            <a:r>
              <a:rPr lang="en-US" sz="4000" dirty="0" err="1" smtClean="0"/>
              <a:t>suporta</a:t>
            </a:r>
            <a:r>
              <a:rPr lang="en-US" sz="4000" dirty="0" smtClean="0"/>
              <a:t> o </a:t>
            </a:r>
            <a:r>
              <a:rPr lang="en-US" sz="4000" dirty="0" err="1" smtClean="0"/>
              <a:t>envio</a:t>
            </a:r>
            <a:r>
              <a:rPr lang="en-US" sz="4000" dirty="0" smtClean="0"/>
              <a:t> e </a:t>
            </a:r>
            <a:r>
              <a:rPr lang="en-US" sz="4000" dirty="0" err="1" smtClean="0"/>
              <a:t>recebimento</a:t>
            </a:r>
            <a:r>
              <a:rPr lang="en-US" sz="4000" dirty="0" smtClean="0"/>
              <a:t> de </a:t>
            </a:r>
            <a:r>
              <a:rPr lang="en-US" sz="4000" dirty="0" err="1" smtClean="0"/>
              <a:t>mensagens</a:t>
            </a:r>
            <a:r>
              <a:rPr lang="en-US" sz="4000" dirty="0" smtClean="0"/>
              <a:t> </a:t>
            </a:r>
            <a:r>
              <a:rPr lang="en-US" sz="4000" dirty="0" err="1" smtClean="0"/>
              <a:t>em</a:t>
            </a:r>
            <a:r>
              <a:rPr lang="en-US" sz="4000" dirty="0" smtClean="0"/>
              <a:t> </a:t>
            </a:r>
            <a:r>
              <a:rPr lang="en-US" sz="4000" dirty="0" err="1" smtClean="0"/>
              <a:t>qualquer</a:t>
            </a:r>
            <a:r>
              <a:rPr lang="en-US" sz="4000" dirty="0" smtClean="0"/>
              <a:t> </a:t>
            </a:r>
            <a:r>
              <a:rPr lang="en-US" sz="4000" dirty="0" err="1" smtClean="0"/>
              <a:t>formato</a:t>
            </a:r>
            <a:r>
              <a:rPr lang="en-US" sz="4000" dirty="0" smtClean="0"/>
              <a:t>, </a:t>
            </a:r>
            <a:r>
              <a:rPr lang="en-US" sz="4000" dirty="0" err="1" smtClean="0"/>
              <a:t>contudo</a:t>
            </a:r>
            <a:r>
              <a:rPr lang="en-US" sz="4000" dirty="0" smtClean="0"/>
              <a:t> MQTT </a:t>
            </a:r>
            <a:r>
              <a:rPr lang="en-US" sz="4000" dirty="0" err="1" smtClean="0"/>
              <a:t>é</a:t>
            </a:r>
            <a:r>
              <a:rPr lang="en-US" sz="4000" dirty="0" smtClean="0"/>
              <a:t> o </a:t>
            </a:r>
            <a:r>
              <a:rPr lang="en-US" sz="4000" dirty="0" err="1" smtClean="0"/>
              <a:t>formato</a:t>
            </a:r>
            <a:r>
              <a:rPr lang="en-US" sz="4000" dirty="0" smtClean="0"/>
              <a:t> </a:t>
            </a:r>
            <a:r>
              <a:rPr lang="en-US" sz="4000" dirty="0" err="1" smtClean="0"/>
              <a:t>preferido</a:t>
            </a:r>
            <a:endParaRPr lang="en-US" sz="4000" dirty="0" smtClean="0"/>
          </a:p>
          <a:p>
            <a:pPr lvl="2">
              <a:spcBef>
                <a:spcPts val="3999"/>
              </a:spcBef>
            </a:pPr>
            <a:r>
              <a:rPr lang="en-US" sz="4000" dirty="0" smtClean="0"/>
              <a:t>O </a:t>
            </a:r>
            <a:r>
              <a:rPr lang="en-US" sz="4000" dirty="0" err="1" smtClean="0"/>
              <a:t>tamanho</a:t>
            </a:r>
            <a:r>
              <a:rPr lang="en-US" sz="4000" dirty="0" smtClean="0"/>
              <a:t> </a:t>
            </a:r>
            <a:r>
              <a:rPr lang="en-US" sz="4000" dirty="0" err="1" smtClean="0"/>
              <a:t>máximo</a:t>
            </a:r>
            <a:r>
              <a:rPr lang="en-US" sz="4000" dirty="0" smtClean="0"/>
              <a:t> </a:t>
            </a:r>
            <a:r>
              <a:rPr lang="en-US" sz="4000" smtClean="0"/>
              <a:t>do payload </a:t>
            </a:r>
            <a:r>
              <a:rPr lang="en-US" sz="4000" dirty="0" err="1" smtClean="0"/>
              <a:t>é</a:t>
            </a:r>
            <a:r>
              <a:rPr lang="en-US" sz="4000" dirty="0" smtClean="0"/>
              <a:t> de 131072 </a:t>
            </a:r>
            <a:r>
              <a:rPr lang="en-US" sz="4000" dirty="0"/>
              <a:t>bytes (128K</a:t>
            </a:r>
            <a:r>
              <a:rPr lang="en-US" sz="4000" dirty="0" smtClean="0"/>
              <a:t>). </a:t>
            </a:r>
            <a:r>
              <a:rPr lang="en-US" sz="4000" dirty="0" err="1" smtClean="0"/>
              <a:t>Caso</a:t>
            </a:r>
            <a:r>
              <a:rPr lang="en-US" sz="4000" dirty="0" smtClean="0"/>
              <a:t> </a:t>
            </a:r>
            <a:r>
              <a:rPr lang="en-US" sz="4000" dirty="0" err="1" smtClean="0"/>
              <a:t>mensagens</a:t>
            </a:r>
            <a:r>
              <a:rPr lang="en-US" sz="4000" dirty="0" smtClean="0"/>
              <a:t> </a:t>
            </a:r>
            <a:r>
              <a:rPr lang="en-US" sz="4000" dirty="0" err="1" smtClean="0"/>
              <a:t>maiores</a:t>
            </a:r>
            <a:r>
              <a:rPr lang="en-US" sz="4000" dirty="0" smtClean="0"/>
              <a:t> que </a:t>
            </a:r>
            <a:r>
              <a:rPr lang="en-US" sz="4000" dirty="0" err="1" smtClean="0"/>
              <a:t>esse</a:t>
            </a:r>
            <a:r>
              <a:rPr lang="en-US" sz="4000" dirty="0" smtClean="0"/>
              <a:t> </a:t>
            </a:r>
            <a:r>
              <a:rPr lang="en-US" sz="4000" dirty="0" err="1" smtClean="0"/>
              <a:t>limite</a:t>
            </a:r>
            <a:r>
              <a:rPr lang="en-US" sz="4000" dirty="0" smtClean="0"/>
              <a:t> </a:t>
            </a:r>
            <a:r>
              <a:rPr lang="en-US" sz="4000" dirty="0" err="1" smtClean="0"/>
              <a:t>forem</a:t>
            </a:r>
            <a:r>
              <a:rPr lang="en-US" sz="4000" dirty="0" smtClean="0"/>
              <a:t> </a:t>
            </a:r>
            <a:r>
              <a:rPr lang="en-US" sz="4000" dirty="0" err="1" smtClean="0"/>
              <a:t>enviadas</a:t>
            </a:r>
            <a:r>
              <a:rPr lang="en-US" sz="4000" dirty="0" smtClean="0"/>
              <a:t>, o </a:t>
            </a:r>
            <a:r>
              <a:rPr lang="en-US" sz="4000" dirty="0" err="1" smtClean="0"/>
              <a:t>cliente</a:t>
            </a:r>
            <a:r>
              <a:rPr lang="en-US" sz="4000" dirty="0" smtClean="0"/>
              <a:t> </a:t>
            </a:r>
            <a:r>
              <a:rPr lang="en-US" sz="4000" dirty="0" err="1" smtClean="0"/>
              <a:t>será</a:t>
            </a:r>
            <a:r>
              <a:rPr lang="en-US" sz="4000" dirty="0" smtClean="0"/>
              <a:t> </a:t>
            </a:r>
            <a:r>
              <a:rPr lang="en-US" sz="4000" dirty="0" err="1" smtClean="0"/>
              <a:t>desconectado</a:t>
            </a:r>
            <a:r>
              <a:rPr lang="en-US" sz="4000" dirty="0" smtClean="0"/>
              <a:t>.</a:t>
            </a:r>
            <a:endParaRPr lang="en-US" sz="4000" dirty="0"/>
          </a:p>
        </p:txBody>
      </p:sp>
      <p:sp>
        <p:nvSpPr>
          <p:cNvPr id="4" name="Rubrik 3"/>
          <p:cNvSpPr>
            <a:spLocks noGrp="1"/>
          </p:cNvSpPr>
          <p:nvPr>
            <p:ph type="title" idx="4294967295"/>
          </p:nvPr>
        </p:nvSpPr>
        <p:spPr>
          <a:xfrm>
            <a:off x="1765972" y="1979152"/>
            <a:ext cx="21005799" cy="1306513"/>
          </a:xfrm>
        </p:spPr>
        <p:txBody>
          <a:bodyPr>
            <a:normAutofit/>
          </a:bodyPr>
          <a:lstStyle/>
          <a:p>
            <a:pPr marL="353964"/>
            <a:r>
              <a:rPr lang="en-US" sz="6500" dirty="0" err="1" smtClean="0">
                <a:solidFill>
                  <a:schemeClr val="accent1"/>
                </a:solidFill>
              </a:rPr>
              <a:t>Protocolo</a:t>
            </a:r>
            <a:r>
              <a:rPr lang="en-US" sz="6500" dirty="0" smtClean="0">
                <a:solidFill>
                  <a:schemeClr val="accent1"/>
                </a:solidFill>
              </a:rPr>
              <a:t> MQTT</a:t>
            </a:r>
            <a:endParaRPr lang="en-US" sz="6100" dirty="0">
              <a:solidFill>
                <a:schemeClr val="accent1"/>
              </a:solidFill>
            </a:endParaRPr>
          </a:p>
        </p:txBody>
      </p:sp>
      <p:cxnSp>
        <p:nvCxnSpPr>
          <p:cNvPr id="12" name="Rak 11"/>
          <p:cNvCxnSpPr/>
          <p:nvPr/>
        </p:nvCxnSpPr>
        <p:spPr>
          <a:xfrm>
            <a:off x="1765971" y="1979089"/>
            <a:ext cx="0" cy="1306576"/>
          </a:xfrm>
          <a:prstGeom prst="lin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7644675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IoT Template White" id="{2050F3DD-1547-B940-B71C-8F067B61AAD0}" vid="{C2A7667F-A4E8-834C-B9B2-A0688B45FBE9}"/>
    </a:ext>
  </a:extLst>
</a:theme>
</file>

<file path=ppt/theme/theme2.xml><?xml version="1.0" encoding="utf-8"?>
<a:theme xmlns:a="http://schemas.openxmlformats.org/drawingml/2006/main" name="2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3" id="{79FBA507-C54A-3143-A12C-1BB3D6725567}" vid="{1A1D2444-ED9C-1F45-A89C-E9CD7170132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line_02" id="{9CB58C6E-B1BA-9844-A99D-BFB70161E730}" vid="{C8A94AC6-C31F-544F-8102-05EF71984D75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line_02" id="{9CB58C6E-B1BA-9844-A99D-BFB70161E730}" vid="{C8A94AC6-C31F-544F-8102-05EF71984D75}"/>
    </a:ext>
  </a:extLst>
</a:theme>
</file>

<file path=ppt/theme/theme5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IoT Template White</Template>
  <TotalTime>13174</TotalTime>
  <Words>2128</Words>
  <Application>Microsoft Macintosh PowerPoint</Application>
  <PresentationFormat>Custom</PresentationFormat>
  <Paragraphs>263</Paragraphs>
  <Slides>58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58</vt:i4>
      </vt:variant>
    </vt:vector>
  </HeadingPairs>
  <TitlesOfParts>
    <vt:vector size="73" baseType="lpstr">
      <vt:lpstr>Calibri</vt:lpstr>
      <vt:lpstr>Helvetica</vt:lpstr>
      <vt:lpstr>Helvetica Light</vt:lpstr>
      <vt:lpstr>Helvetica Neue</vt:lpstr>
      <vt:lpstr>HelvNeue Bold for IBM</vt:lpstr>
      <vt:lpstr>HelvNeue Light for IBM</vt:lpstr>
      <vt:lpstr>Lubalin Demi for IBM</vt:lpstr>
      <vt:lpstr>Times New Roman</vt:lpstr>
      <vt:lpstr>Wingdings</vt:lpstr>
      <vt:lpstr>Wingdings 3</vt:lpstr>
      <vt:lpstr>Arial</vt:lpstr>
      <vt:lpstr>White</vt:lpstr>
      <vt:lpstr>2_White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IBM Watson IoT Platform   Conceitos e Arquitetura</vt:lpstr>
      <vt:lpstr>Concepts – Organizations</vt:lpstr>
      <vt:lpstr>Concepts – Devices</vt:lpstr>
      <vt:lpstr>Concepts – Applications</vt:lpstr>
      <vt:lpstr>Protocolo MQTT</vt:lpstr>
      <vt:lpstr>MQTT</vt:lpstr>
      <vt:lpstr>MQTT</vt:lpstr>
      <vt:lpstr>MQTT</vt:lpstr>
      <vt:lpstr>PowerPoint Presentation</vt:lpstr>
      <vt:lpstr>MQTT Connectivity for Applications</vt:lpstr>
      <vt:lpstr>PowerPoint Presentation</vt:lpstr>
      <vt:lpstr>Criar uma conta no IBM Bluemix</vt:lpstr>
      <vt:lpstr>Preparação do ambiente</vt:lpstr>
      <vt:lpstr>Preparação do ambiente</vt:lpstr>
      <vt:lpstr>Preparação do ambiente</vt:lpstr>
      <vt:lpstr>Preparação do ambiente</vt:lpstr>
      <vt:lpstr>Preparação do ambiente</vt:lpstr>
      <vt:lpstr>Preparação do ambiente</vt:lpstr>
      <vt:lpstr>Preparação do ambiente</vt:lpstr>
      <vt:lpstr>Um breve resumo sobre o hardware …</vt:lpstr>
      <vt:lpstr>O que iremos usar?</vt:lpstr>
      <vt:lpstr>BMP180</vt:lpstr>
      <vt:lpstr>ESP8266</vt:lpstr>
      <vt:lpstr>ESP8266 - Características</vt:lpstr>
      <vt:lpstr>Família ESP8266 Em constante atualização</vt:lpstr>
      <vt:lpstr>NodeMCU</vt:lpstr>
      <vt:lpstr>Ligação NodeMCU-BMP180</vt:lpstr>
      <vt:lpstr>Instalação do driver CH340G NodeMCU Lolin</vt:lpstr>
      <vt:lpstr>Instalação do driver CP2102 NodeMCU Amica</vt:lpstr>
      <vt:lpstr>Preparação do ambiente</vt:lpstr>
      <vt:lpstr>PowerPoint Presentation</vt:lpstr>
      <vt:lpstr>Configuração do Watson IoT Platform</vt:lpstr>
      <vt:lpstr>Configuração do Watson IoT Platform</vt:lpstr>
      <vt:lpstr>Configuração do Watson IoT Platform</vt:lpstr>
      <vt:lpstr>Configuração do Watson IoT Platform</vt:lpstr>
      <vt:lpstr>Configuração do Watson IoT Platform</vt:lpstr>
      <vt:lpstr>Configuração do Watson IoT Platform</vt:lpstr>
      <vt:lpstr>Configuração do Watson IoT Platform</vt:lpstr>
      <vt:lpstr>Configuração do Watson IoT Platform</vt:lpstr>
      <vt:lpstr>PowerPoint Presentation</vt:lpstr>
      <vt:lpstr>PowerPoint Presentation</vt:lpstr>
      <vt:lpstr>Hands On NodeMCU/ESP8266</vt:lpstr>
      <vt:lpstr>Hands On NodeMCU/ESP8266</vt:lpstr>
      <vt:lpstr>Hands On NodeMCU/ESP8266</vt:lpstr>
      <vt:lpstr>Dashboard</vt:lpstr>
      <vt:lpstr>Cards e Gráficos</vt:lpstr>
      <vt:lpstr>Cards e Gráficos</vt:lpstr>
      <vt:lpstr>Cards e Gráficos</vt:lpstr>
      <vt:lpstr>Cards e Gráficos</vt:lpstr>
      <vt:lpstr>PowerPoint Presentation</vt:lpstr>
      <vt:lpstr>PowerPoint Presentation</vt:lpstr>
      <vt:lpstr>Demonstração: Quickstart</vt:lpstr>
      <vt:lpstr>PowerPoint Presentation</vt:lpstr>
      <vt:lpstr>Reference Material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Information Management Schemas</dc:title>
  <dc:creator>Microsoft Office User</dc:creator>
  <cp:lastModifiedBy>JOSE MARIA Cesario</cp:lastModifiedBy>
  <cp:revision>301</cp:revision>
  <cp:lastPrinted>2016-11-24T11:04:10Z</cp:lastPrinted>
  <dcterms:created xsi:type="dcterms:W3CDTF">2016-04-26T06:40:02Z</dcterms:created>
  <dcterms:modified xsi:type="dcterms:W3CDTF">2017-09-06T13:00:44Z</dcterms:modified>
</cp:coreProperties>
</file>